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20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A9754-B8C7-45C9-96FF-26875B012012}" type="datetimeFigureOut">
              <a:rPr lang="zh-CN" altLang="en-US" smtClean="0"/>
              <a:t>2020-01-14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F00BE-1405-4F72-881F-C2D3162673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631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858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21104D-154D-46C3-993A-0A86D2CA3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CD4575B-6BDF-4931-9695-B8AAB8BE53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1FA091-FB00-4E2A-9F04-26C0ED603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3135F-96A2-4051-A0F6-2EF28F2B3383}" type="datetimeFigureOut">
              <a:rPr lang="zh-CN" altLang="en-US" smtClean="0"/>
              <a:t>2020-01-14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766D73-800A-40EC-81ED-1DA486505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2E055A-F6C4-4C96-AB6F-00F15B49D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05F2-BDC4-406B-AE1D-2B7B6CF9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161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954332-1008-4652-A3B5-AEDB04B1A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0F8881-2EA5-4278-B8C8-36C3D2C27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0AC1D9-D9D5-4619-A1E3-3FD6AD8A4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3135F-96A2-4051-A0F6-2EF28F2B3383}" type="datetimeFigureOut">
              <a:rPr lang="zh-CN" altLang="en-US" smtClean="0"/>
              <a:t>2020-01-14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B7D920-C0D5-4C8C-9B01-9EBD338A5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3F186F-4D28-4A6D-9425-5FBA8B3E7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05F2-BDC4-406B-AE1D-2B7B6CF9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746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4D8743-B6E2-404A-8F0A-45C574525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2D94481-0448-462F-9C56-180A76200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0DD8A8-584E-4D70-BB9C-0A6AB68EE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3135F-96A2-4051-A0F6-2EF28F2B3383}" type="datetimeFigureOut">
              <a:rPr lang="zh-CN" altLang="en-US" smtClean="0"/>
              <a:t>2020-01-14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9FB6B1-A577-4114-86D8-35D3BE349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0AEC53-FA20-4B57-9C0C-5ED65B81D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05F2-BDC4-406B-AE1D-2B7B6CF9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206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248B09-9B70-4A07-8680-E3A40E071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08EBAE-3F9D-48B3-AB78-F0973FCC93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922319C-3964-4626-95EA-8E35E54A7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F3A5C6F-3B5B-4350-B49C-BC03D770D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3135F-96A2-4051-A0F6-2EF28F2B3383}" type="datetimeFigureOut">
              <a:rPr lang="zh-CN" altLang="en-US" smtClean="0"/>
              <a:t>2020-01-14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46DEB60-03A3-45D3-A47D-679CAC105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B4EAC69-20CE-435D-8906-5B49E21D6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05F2-BDC4-406B-AE1D-2B7B6CF9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4301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F10F99-8702-4D12-AE34-DC34DEA4A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06E1CC-A824-4781-817A-80DF8383F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25C8955-03AF-4E2D-AC15-04B9314A2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BEAAB91-0C2B-4EB1-9579-BB41CC192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6944924-C9E8-438B-A169-C3394E3F12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7C90DA5-86EA-44C2-8484-4397AB48C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3135F-96A2-4051-A0F6-2EF28F2B3383}" type="datetimeFigureOut">
              <a:rPr lang="zh-CN" altLang="en-US" smtClean="0"/>
              <a:t>2020-01-14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4C28EE9-D35A-4D46-BCD6-B9FF42E0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DA42603-AB19-4C04-AFDB-0B8310807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05F2-BDC4-406B-AE1D-2B7B6CF9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205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4DA045-B1B9-494B-B69E-F414F8905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2A93873-BEF1-4973-8A71-F937FC381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3135F-96A2-4051-A0F6-2EF28F2B3383}" type="datetimeFigureOut">
              <a:rPr lang="zh-CN" altLang="en-US" smtClean="0"/>
              <a:t>2020-01-14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B599452-88E4-4599-A95D-768BC9C30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2BB6C58-897D-441F-8838-4A38751F2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05F2-BDC4-406B-AE1D-2B7B6CF9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648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7EA8AF9-45E1-41F9-969C-3C9111C27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3135F-96A2-4051-A0F6-2EF28F2B3383}" type="datetimeFigureOut">
              <a:rPr lang="zh-CN" altLang="en-US" smtClean="0"/>
              <a:t>2020-01-14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A2D48F2-F5AE-49D3-B905-26109A16A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2EBBEA-50F6-4401-8BF5-625D474B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05F2-BDC4-406B-AE1D-2B7B6CF9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830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76E18E-B297-4583-9E94-4CB8650F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164335-CD97-46DF-AB29-7D4107D7E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DF093F9-5343-4A2A-8B9D-C1830156D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A43C6EA-0D36-491A-8388-3B0B2746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3135F-96A2-4051-A0F6-2EF28F2B3383}" type="datetimeFigureOut">
              <a:rPr lang="zh-CN" altLang="en-US" smtClean="0"/>
              <a:t>2020-01-14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BA54618-9C47-4DD7-89F6-7CB77C42E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4A659A-AC82-4C75-921D-BEC6CB787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05F2-BDC4-406B-AE1D-2B7B6CF9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658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5323AE-12E3-424C-BA54-491AC93FE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D98E68B-F056-43A4-8DAF-4FC97DA48F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8428E1F-6EF3-4D35-BD2A-A800F69D9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503DD1A-399F-4D01-B692-459FCEED2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3135F-96A2-4051-A0F6-2EF28F2B3383}" type="datetimeFigureOut">
              <a:rPr lang="zh-CN" altLang="en-US" smtClean="0"/>
              <a:t>2020-01-14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B6AF767-DC5E-4AD9-AC1D-87681D855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A5DA4D-979F-40F3-9FCE-AE73B71E9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05F2-BDC4-406B-AE1D-2B7B6CF9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345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61BA4-98AE-4B4A-8C72-85ADE98C5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59A494C-831D-4AD1-9E8A-C4D205C14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97421C-EC5B-4994-BB15-CF0DC7C71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3135F-96A2-4051-A0F6-2EF28F2B3383}" type="datetimeFigureOut">
              <a:rPr lang="zh-CN" altLang="en-US" smtClean="0"/>
              <a:t>2020-01-14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3E7175-ABA3-47CF-A1E6-CB0A22321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51AA7F-51DF-4F78-ABCE-586B68500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05F2-BDC4-406B-AE1D-2B7B6CF9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732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2AF1E97-8ED2-4925-BD20-4BE4DA0DE8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9EEC23-D7F3-4903-ADF3-529B0E7F7C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B16937-7AD6-47E0-8F84-A68F73F38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3135F-96A2-4051-A0F6-2EF28F2B3383}" type="datetimeFigureOut">
              <a:rPr lang="zh-CN" altLang="en-US" smtClean="0"/>
              <a:t>2020-01-14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343C2C-1CFC-42ED-84F8-15B4465C3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23E7323-5FD3-411E-B0A4-375EAF9DC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05F2-BDC4-406B-AE1D-2B7B6CF9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31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594D4F5-8E45-4160-B356-21C502F02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8EDA30E-4A61-42B6-B2FD-A45147BD8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EC0F45-3A03-4915-ACB9-F27F2B99A1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3135F-96A2-4051-A0F6-2EF28F2B3383}" type="datetimeFigureOut">
              <a:rPr lang="zh-CN" altLang="en-US" smtClean="0"/>
              <a:t>2020-01-14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06C242-4837-4EF8-9C8E-7702543E4C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1D87C8-7929-4110-B0F3-2527B5F55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205F2-BDC4-406B-AE1D-2B7B6CF9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99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351D2B9F-3326-4B81-B219-E19783347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4198" y="1244730"/>
            <a:ext cx="751592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Anthocyanin content (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g/g) in mulberries from the two varieties, Da 10 (black) and 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Baisang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(white), at different developmental stages, S1 (10 days post-anthesis, DPA), S2 (19 DPA), and S3 (28 DPA).</a:t>
            </a:r>
            <a:endParaRPr kumimoji="0" lang="en-US" altLang="zh-CN" sz="1400" b="1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D9E41EF6-8202-4AEB-AA1F-F5D6483B3F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434333"/>
              </p:ext>
            </p:extLst>
          </p:nvPr>
        </p:nvGraphicFramePr>
        <p:xfrm>
          <a:off x="1784198" y="2062976"/>
          <a:ext cx="7515923" cy="2921034"/>
        </p:xfrm>
        <a:graphic>
          <a:graphicData uri="http://schemas.openxmlformats.org/drawingml/2006/table">
            <a:tbl>
              <a:tblPr firstRow="1" firstCol="1" bandRow="1"/>
              <a:tblGrid>
                <a:gridCol w="1147816">
                  <a:extLst>
                    <a:ext uri="{9D8B030D-6E8A-4147-A177-3AD203B41FA5}">
                      <a16:colId xmlns:a16="http://schemas.microsoft.com/office/drawing/2014/main" val="1742419221"/>
                    </a:ext>
                  </a:extLst>
                </a:gridCol>
                <a:gridCol w="1167441">
                  <a:extLst>
                    <a:ext uri="{9D8B030D-6E8A-4147-A177-3AD203B41FA5}">
                      <a16:colId xmlns:a16="http://schemas.microsoft.com/office/drawing/2014/main" val="645481388"/>
                    </a:ext>
                  </a:extLst>
                </a:gridCol>
                <a:gridCol w="1414224">
                  <a:extLst>
                    <a:ext uri="{9D8B030D-6E8A-4147-A177-3AD203B41FA5}">
                      <a16:colId xmlns:a16="http://schemas.microsoft.com/office/drawing/2014/main" val="2666431081"/>
                    </a:ext>
                  </a:extLst>
                </a:gridCol>
                <a:gridCol w="1543535">
                  <a:extLst>
                    <a:ext uri="{9D8B030D-6E8A-4147-A177-3AD203B41FA5}">
                      <a16:colId xmlns:a16="http://schemas.microsoft.com/office/drawing/2014/main" val="520483740"/>
                    </a:ext>
                  </a:extLst>
                </a:gridCol>
                <a:gridCol w="1053610">
                  <a:extLst>
                    <a:ext uri="{9D8B030D-6E8A-4147-A177-3AD203B41FA5}">
                      <a16:colId xmlns:a16="http://schemas.microsoft.com/office/drawing/2014/main" val="2810100520"/>
                    </a:ext>
                  </a:extLst>
                </a:gridCol>
                <a:gridCol w="1189297">
                  <a:extLst>
                    <a:ext uri="{9D8B030D-6E8A-4147-A177-3AD203B41FA5}">
                      <a16:colId xmlns:a16="http://schemas.microsoft.com/office/drawing/2014/main" val="275161806"/>
                    </a:ext>
                  </a:extLst>
                </a:gridCol>
              </a:tblGrid>
              <a:tr h="47950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Sample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Delphinidin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Cyanidin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Pelargonidin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Peonidin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Malvidin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7617491"/>
                  </a:ext>
                </a:extLst>
              </a:tr>
              <a:tr h="3176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10-S1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038793"/>
                  </a:ext>
                </a:extLst>
              </a:tr>
              <a:tr h="424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10-S2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23.533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3.371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4.197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0.566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354959"/>
                  </a:ext>
                </a:extLst>
              </a:tr>
              <a:tr h="424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10-S3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375.29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2.851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24.423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1.188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09469"/>
                  </a:ext>
                </a:extLst>
              </a:tr>
              <a:tr h="4256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Baisang-S1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567511"/>
                  </a:ext>
                </a:extLst>
              </a:tr>
              <a:tr h="424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Baisang-S2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4.87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0.896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8400195"/>
                  </a:ext>
                </a:extLst>
              </a:tr>
              <a:tr h="424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Baisang-S3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10.957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1.381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893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481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7CB0B162-4402-4D80-8B4D-400F783F1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55" y="454838"/>
            <a:ext cx="60847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 2. Core genes related to anthocyanin biosynthesis in mulberry fruit. </a:t>
            </a:r>
            <a:endParaRPr kumimoji="0" lang="en-US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A6E68E0-ACF4-4D56-96A3-56475DDB5F27}"/>
              </a:ext>
            </a:extLst>
          </p:cNvPr>
          <p:cNvSpPr/>
          <p:nvPr/>
        </p:nvSpPr>
        <p:spPr>
          <a:xfrm>
            <a:off x="319669" y="5977516"/>
            <a:ext cx="45496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+, indicates up regulation of gene.</a:t>
            </a:r>
            <a:r>
              <a:rPr lang="zh-CN" altLang="en-US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 indicates down regulation of gene.</a:t>
            </a:r>
            <a:r>
              <a:rPr lang="zh-CN" altLang="en-US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9895C1D6-B47F-4EB1-87A9-D75A4E4B097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9932" y="747225"/>
          <a:ext cx="11731083" cy="5206129"/>
        </p:xfrm>
        <a:graphic>
          <a:graphicData uri="http://schemas.openxmlformats.org/drawingml/2006/table">
            <a:tbl>
              <a:tblPr firstRow="1" firstCol="1" bandRow="1"/>
              <a:tblGrid>
                <a:gridCol w="1242459">
                  <a:extLst>
                    <a:ext uri="{9D8B030D-6E8A-4147-A177-3AD203B41FA5}">
                      <a16:colId xmlns:a16="http://schemas.microsoft.com/office/drawing/2014/main" val="1335712107"/>
                    </a:ext>
                  </a:extLst>
                </a:gridCol>
                <a:gridCol w="1166333">
                  <a:extLst>
                    <a:ext uri="{9D8B030D-6E8A-4147-A177-3AD203B41FA5}">
                      <a16:colId xmlns:a16="http://schemas.microsoft.com/office/drawing/2014/main" val="1117441034"/>
                    </a:ext>
                  </a:extLst>
                </a:gridCol>
                <a:gridCol w="1092691">
                  <a:extLst>
                    <a:ext uri="{9D8B030D-6E8A-4147-A177-3AD203B41FA5}">
                      <a16:colId xmlns:a16="http://schemas.microsoft.com/office/drawing/2014/main" val="1557403231"/>
                    </a:ext>
                  </a:extLst>
                </a:gridCol>
                <a:gridCol w="5004980">
                  <a:extLst>
                    <a:ext uri="{9D8B030D-6E8A-4147-A177-3AD203B41FA5}">
                      <a16:colId xmlns:a16="http://schemas.microsoft.com/office/drawing/2014/main" val="15481635"/>
                    </a:ext>
                  </a:extLst>
                </a:gridCol>
                <a:gridCol w="745908">
                  <a:extLst>
                    <a:ext uri="{9D8B030D-6E8A-4147-A177-3AD203B41FA5}">
                      <a16:colId xmlns:a16="http://schemas.microsoft.com/office/drawing/2014/main" val="2951998983"/>
                    </a:ext>
                  </a:extLst>
                </a:gridCol>
                <a:gridCol w="1308209">
                  <a:extLst>
                    <a:ext uri="{9D8B030D-6E8A-4147-A177-3AD203B41FA5}">
                      <a16:colId xmlns:a16="http://schemas.microsoft.com/office/drawing/2014/main" val="893537385"/>
                    </a:ext>
                  </a:extLst>
                </a:gridCol>
                <a:gridCol w="1170503">
                  <a:extLst>
                    <a:ext uri="{9D8B030D-6E8A-4147-A177-3AD203B41FA5}">
                      <a16:colId xmlns:a16="http://schemas.microsoft.com/office/drawing/2014/main" val="3222555327"/>
                    </a:ext>
                  </a:extLst>
                </a:gridCol>
              </a:tblGrid>
              <a:tr h="4474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Pathway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Gene_ID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Gene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Enzyme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KO_ID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Gene expression level in Da10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Gene expression level in Baisang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8261330"/>
                  </a:ext>
                </a:extLst>
              </a:tr>
              <a:tr h="19746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Phenylalanine, tyrosine and tryptophan biosynthesis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M020959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CM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Chorismate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mutase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KO00400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799479"/>
                  </a:ext>
                </a:extLst>
              </a:tr>
              <a:tr h="44745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M016616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PAT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Bifunctional aspartate aminotransferase and glutamate/aspartate-prephenate aminotransferase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1189"/>
                  </a:ext>
                </a:extLst>
              </a:tr>
              <a:tr h="26010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M008978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PDT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Arogenate dehydratase/prephenate dehydratase 6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872283"/>
                  </a:ext>
                </a:extLst>
              </a:tr>
              <a:tr h="197460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Phenylpropanoid biosynthesis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M013052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PAL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Phenylalanine ammonia-lyase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KO00940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542356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M024369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Phenylalanine ammonia-lyase 1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996540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M024371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Phenylalanine ammonia-lyase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801462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M024372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Phenylalanine ammonia-lyase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823301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M024373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Phenylalanine ammonia-lyase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847595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M019687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4CL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4-coumarate-CoA ligase 2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715244"/>
                  </a:ext>
                </a:extLst>
              </a:tr>
              <a:tr h="19781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M018794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CYP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Trans-cinnamate 4-monooxygenase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515561"/>
                  </a:ext>
                </a:extLst>
              </a:tr>
              <a:tr h="197460">
                <a:tc rowSpan="10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Flavonoid biosynthesis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M017929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CHS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Chalcone synthase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KO00941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514547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M017930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Chalcone synthase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155094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M017264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CHI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Chalcone-</a:t>
                      </a: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flavonone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isomerase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608788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M004711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F3'H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Flavonoid 3'-monooxygenase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996391"/>
                  </a:ext>
                </a:extLst>
              </a:tr>
              <a:tr h="22372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M026680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F3H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Naringenin,2-oxoglutarate 3-dioxygenase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538814"/>
                  </a:ext>
                </a:extLst>
              </a:tr>
              <a:tr h="22372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M026681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Naringenin,2-oxoglutarate 3-dioxygenase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050668"/>
                  </a:ext>
                </a:extLst>
              </a:tr>
              <a:tr h="22372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M000974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DFR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Bifunctional </a:t>
                      </a: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dihydroflavonol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4-reductase/flavanone 4-reductase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440366"/>
                  </a:ext>
                </a:extLst>
              </a:tr>
              <a:tr h="18604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M023151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ANS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Leucoanthocyanidin dioxygenase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6311"/>
                  </a:ext>
                </a:extLst>
              </a:tr>
              <a:tr h="1495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M013110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Flavonol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synthase/flavanone 3-hydroxylase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988426"/>
                  </a:ext>
                </a:extLst>
              </a:tr>
              <a:tr h="11831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M013110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FLS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Flavonol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synthase/flavanone 3-hydroxylase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458909"/>
                  </a:ext>
                </a:extLst>
              </a:tr>
              <a:tr h="22372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Anthocyanin biosynthesis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M019697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UFGT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Anthocyanidin 3-O-glucosyltransferase 2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KO00942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012179"/>
                  </a:ext>
                </a:extLst>
              </a:tr>
              <a:tr h="2678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M016781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UGAT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Cyanidin-3-O-glucoside 2-O-glucuronosyltransferase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697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9797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CF2D67C5-7563-4401-AFE6-30C8C142D9F8}"/>
              </a:ext>
            </a:extLst>
          </p:cNvPr>
          <p:cNvSpPr/>
          <p:nvPr/>
        </p:nvSpPr>
        <p:spPr>
          <a:xfrm>
            <a:off x="1600540" y="4997471"/>
            <a:ext cx="68855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Figure 1. Mulberry variety, Da10 (up) and </a:t>
            </a:r>
            <a:r>
              <a:rPr lang="en-US" altLang="zh-CN" sz="1600" b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Baisang</a:t>
            </a:r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(down) fruit at different developmental stage 10d (S1), 19d (S2) and 28d (S3) after anthesis. </a:t>
            </a:r>
            <a:endParaRPr lang="zh-CN" altLang="en-US" sz="1600" b="1" dirty="0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DEDB9606-D292-4FDB-A616-E00B2B953326}"/>
              </a:ext>
            </a:extLst>
          </p:cNvPr>
          <p:cNvGrpSpPr/>
          <p:nvPr/>
        </p:nvGrpSpPr>
        <p:grpSpPr>
          <a:xfrm>
            <a:off x="1652618" y="1095406"/>
            <a:ext cx="7099527" cy="3733472"/>
            <a:chOff x="1652618" y="1095406"/>
            <a:chExt cx="7099527" cy="3733472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47B6E10C-3B3E-4B2E-BA95-665EA9BAB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52618" y="1095406"/>
              <a:ext cx="2282387" cy="175114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3401FFD3-A611-4266-BEED-799899146E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665" r="5113" b="6509"/>
            <a:stretch/>
          </p:blipFill>
          <p:spPr>
            <a:xfrm>
              <a:off x="4277978" y="1095406"/>
              <a:ext cx="2032624" cy="175114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0744E6B-E6F8-4895-8E98-F828C8BE4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55963" y="1095406"/>
              <a:ext cx="2196182" cy="175114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3F0E128E-2CD0-428A-BE65-46827412F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73102" y="3070009"/>
              <a:ext cx="2161905" cy="1757165"/>
            </a:xfrm>
            <a:prstGeom prst="rect">
              <a:avLst/>
            </a:prstGeom>
          </p:spPr>
        </p:pic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3F241901-A441-4034-A5C0-79BFDDE3D3D9}"/>
                </a:ext>
              </a:extLst>
            </p:cNvPr>
            <p:cNvGrpSpPr/>
            <p:nvPr/>
          </p:nvGrpSpPr>
          <p:grpSpPr>
            <a:xfrm>
              <a:off x="1652620" y="3062818"/>
              <a:ext cx="2419646" cy="1764356"/>
              <a:chOff x="1386801" y="3190414"/>
              <a:chExt cx="2419646" cy="1764356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CC53E158-8096-4395-98F0-84C164EF0F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86801" y="3190414"/>
                <a:ext cx="1402631" cy="1764356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7D87433F-F9BE-42A5-8317-6EC4022705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33825" y="3190414"/>
                <a:ext cx="1272622" cy="1764356"/>
              </a:xfrm>
              <a:prstGeom prst="rect">
                <a:avLst/>
              </a:prstGeom>
            </p:spPr>
          </p:pic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F99B0C8E-0FA2-4644-8E3F-582E85431E8C}"/>
                </a:ext>
              </a:extLst>
            </p:cNvPr>
            <p:cNvGrpSpPr/>
            <p:nvPr/>
          </p:nvGrpSpPr>
          <p:grpSpPr>
            <a:xfrm>
              <a:off x="4207425" y="3062818"/>
              <a:ext cx="2203986" cy="1764357"/>
              <a:chOff x="4207425" y="3190414"/>
              <a:chExt cx="2203986" cy="1764357"/>
            </a:xfrm>
          </p:grpSpPr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99AA6F68-2E41-42A0-A1EB-076A552C87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07425" y="3190414"/>
                <a:ext cx="1402313" cy="1764357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E2E974DE-6FB8-4EFD-B0EA-A27C16BEE3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26950" y="3190414"/>
                <a:ext cx="1184461" cy="1764357"/>
              </a:xfrm>
              <a:prstGeom prst="rect">
                <a:avLst/>
              </a:prstGeom>
            </p:spPr>
          </p:pic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965A7B6-B06B-4C8F-B3CE-40C5DD67B14E}"/>
                </a:ext>
              </a:extLst>
            </p:cNvPr>
            <p:cNvSpPr txBox="1"/>
            <p:nvPr/>
          </p:nvSpPr>
          <p:spPr>
            <a:xfrm>
              <a:off x="3605723" y="2561072"/>
              <a:ext cx="4045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S1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5171968-77B8-45C9-A66E-776D04510CB4}"/>
                </a:ext>
              </a:extLst>
            </p:cNvPr>
            <p:cNvSpPr txBox="1"/>
            <p:nvPr/>
          </p:nvSpPr>
          <p:spPr>
            <a:xfrm>
              <a:off x="3720254" y="4551879"/>
              <a:ext cx="3681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S1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CE67A01F-3081-4D9C-88B0-9B1F3468BDF5}"/>
              </a:ext>
            </a:extLst>
          </p:cNvPr>
          <p:cNvSpPr txBox="1"/>
          <p:nvPr/>
        </p:nvSpPr>
        <p:spPr>
          <a:xfrm>
            <a:off x="5965490" y="2579438"/>
            <a:ext cx="404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B992FE7-9D9A-4014-8DBD-3411EBE2C2E5}"/>
              </a:ext>
            </a:extLst>
          </p:cNvPr>
          <p:cNvSpPr txBox="1"/>
          <p:nvPr/>
        </p:nvSpPr>
        <p:spPr>
          <a:xfrm>
            <a:off x="6087665" y="4550175"/>
            <a:ext cx="404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54F1A66-3831-4FE3-8997-C661B9C1FE80}"/>
              </a:ext>
            </a:extLst>
          </p:cNvPr>
          <p:cNvSpPr txBox="1"/>
          <p:nvPr/>
        </p:nvSpPr>
        <p:spPr>
          <a:xfrm>
            <a:off x="8400566" y="2569548"/>
            <a:ext cx="404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DDF5399-6239-4657-977F-8D3294D508D6}"/>
              </a:ext>
            </a:extLst>
          </p:cNvPr>
          <p:cNvSpPr txBox="1"/>
          <p:nvPr/>
        </p:nvSpPr>
        <p:spPr>
          <a:xfrm>
            <a:off x="8360776" y="4550175"/>
            <a:ext cx="404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373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9D8F18B6-E81A-4C83-8163-393AC425EC51}"/>
              </a:ext>
            </a:extLst>
          </p:cNvPr>
          <p:cNvGrpSpPr/>
          <p:nvPr/>
        </p:nvGrpSpPr>
        <p:grpSpPr>
          <a:xfrm>
            <a:off x="65503" y="205661"/>
            <a:ext cx="12095406" cy="5554961"/>
            <a:chOff x="65503" y="205661"/>
            <a:chExt cx="12095406" cy="555496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3273A38-2645-44E6-9B6F-A6A5F681A1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1"/>
            <a:stretch/>
          </p:blipFill>
          <p:spPr>
            <a:xfrm>
              <a:off x="2950147" y="205661"/>
              <a:ext cx="3093110" cy="2919734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F43DC89-08C5-441D-A8A7-C4A5FDA456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6"/>
            <a:stretch/>
          </p:blipFill>
          <p:spPr>
            <a:xfrm>
              <a:off x="74176" y="298278"/>
              <a:ext cx="2984540" cy="2059638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90022E5-F826-43EF-87BE-9C1C71421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991" y="2761181"/>
              <a:ext cx="2755725" cy="117530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909C978-FA76-4BBC-9BE5-30D4EC70A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991" y="4146794"/>
              <a:ext cx="2755725" cy="117530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9A43B075-0A34-46DF-B65E-6070F6BCCC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73"/>
            <a:stretch/>
          </p:blipFill>
          <p:spPr>
            <a:xfrm>
              <a:off x="2950147" y="3024734"/>
              <a:ext cx="3145854" cy="2735888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47418111-507C-4057-939F-4639C5B4E7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20"/>
            <a:stretch/>
          </p:blipFill>
          <p:spPr>
            <a:xfrm>
              <a:off x="6022124" y="408538"/>
              <a:ext cx="3145854" cy="5352084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9A3C632C-40A4-461F-AC05-D13EF3117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5056" y="305922"/>
              <a:ext cx="3145853" cy="5454700"/>
            </a:xfrm>
            <a:prstGeom prst="rect">
              <a:avLst/>
            </a:prstGeom>
          </p:spPr>
        </p:pic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CD4A78CE-7C7B-4F6C-A63C-07E92EBCBB49}"/>
                </a:ext>
              </a:extLst>
            </p:cNvPr>
            <p:cNvSpPr txBox="1"/>
            <p:nvPr/>
          </p:nvSpPr>
          <p:spPr>
            <a:xfrm>
              <a:off x="125650" y="288774"/>
              <a:ext cx="3578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B022D4A-7848-437E-A252-ACEFF3AF1685}"/>
                </a:ext>
              </a:extLst>
            </p:cNvPr>
            <p:cNvSpPr txBox="1"/>
            <p:nvPr/>
          </p:nvSpPr>
          <p:spPr>
            <a:xfrm>
              <a:off x="65503" y="2757537"/>
              <a:ext cx="273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8EA5507-94A0-4B44-AA12-2DE6E79FDECB}"/>
                </a:ext>
              </a:extLst>
            </p:cNvPr>
            <p:cNvSpPr txBox="1"/>
            <p:nvPr/>
          </p:nvSpPr>
          <p:spPr>
            <a:xfrm>
              <a:off x="3280956" y="280380"/>
              <a:ext cx="3578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C288830-0793-4AF1-9D73-D4C1A1422B02}"/>
                </a:ext>
              </a:extLst>
            </p:cNvPr>
            <p:cNvSpPr txBox="1"/>
            <p:nvPr/>
          </p:nvSpPr>
          <p:spPr>
            <a:xfrm>
              <a:off x="6364712" y="276743"/>
              <a:ext cx="2339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A58C4BC0-DCEA-4266-B2B3-3F32AB3ABB61}"/>
              </a:ext>
            </a:extLst>
          </p:cNvPr>
          <p:cNvSpPr/>
          <p:nvPr/>
        </p:nvSpPr>
        <p:spPr>
          <a:xfrm>
            <a:off x="302991" y="5760622"/>
            <a:ext cx="107281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2. Patterns of gene expression and KEGG enrichment of two mulberry genotypes at three stages. </a:t>
            </a:r>
            <a:endParaRPr lang="zh-CN" altLang="zh-CN" sz="14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(A) DEGs analysis of two mulberry genotypes. (B) STEM analysis of gene expression patterns in Da10 (up) and </a:t>
            </a:r>
            <a:r>
              <a:rPr lang="en-US" altLang="zh-CN" sz="1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Baisang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 (down). (C) KEGG annotation of Da10 (up) and </a:t>
            </a:r>
            <a:r>
              <a:rPr lang="en-US" altLang="zh-CN" sz="1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Baisang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 (down) at the three stages. (D) Pathway enrichment analysis of profile7 in Da10 (left) and </a:t>
            </a:r>
            <a:r>
              <a:rPr lang="en-US" altLang="zh-CN" sz="14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Baisang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 (right). 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48091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25196" y="1110219"/>
            <a:ext cx="1592103" cy="313804"/>
          </a:xfrm>
          <a:prstGeom prst="rect">
            <a:avLst/>
          </a:prstGeom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CN" sz="1439" dirty="0">
                <a:solidFill>
                  <a:schemeClr val="tx1"/>
                </a:solidFill>
                <a:latin typeface="Times New Roman" pitchFamily="18" charset="0"/>
              </a:rPr>
              <a:t>P-</a:t>
            </a:r>
            <a:r>
              <a:rPr lang="en-US" altLang="zh-CN" sz="1439" dirty="0" err="1">
                <a:solidFill>
                  <a:schemeClr val="tx1"/>
                </a:solidFill>
                <a:latin typeface="Times New Roman" pitchFamily="18" charset="0"/>
              </a:rPr>
              <a:t>Coumaroyl</a:t>
            </a:r>
            <a:r>
              <a:rPr lang="en-US" altLang="zh-CN" sz="1439" dirty="0">
                <a:solidFill>
                  <a:schemeClr val="tx1"/>
                </a:solidFill>
                <a:latin typeface="Times New Roman" pitchFamily="18" charset="0"/>
              </a:rPr>
              <a:t>-CoA</a:t>
            </a:r>
            <a:endParaRPr lang="zh-CN" altLang="en-US" sz="1439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44582" y="182593"/>
            <a:ext cx="1720343" cy="31380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CN" sz="1439" dirty="0" err="1">
                <a:solidFill>
                  <a:schemeClr val="tx1"/>
                </a:solidFill>
                <a:latin typeface="Times New Roman" pitchFamily="18" charset="0"/>
              </a:rPr>
              <a:t>Naringenin</a:t>
            </a:r>
            <a:r>
              <a:rPr lang="en-US" altLang="zh-CN" sz="1439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altLang="zh-CN" sz="1439" dirty="0" err="1">
                <a:solidFill>
                  <a:schemeClr val="tx1"/>
                </a:solidFill>
                <a:latin typeface="Times New Roman" pitchFamily="18" charset="0"/>
              </a:rPr>
              <a:t>chalcone</a:t>
            </a:r>
            <a:endParaRPr lang="en-US" altLang="zh-CN" sz="1439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95662" y="973702"/>
            <a:ext cx="1016625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Naringenin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55838" y="1738654"/>
            <a:ext cx="1016625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Eriodictyol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13475" y="2479379"/>
            <a:ext cx="1324402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Dihydrotricetin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67129" y="3940897"/>
            <a:ext cx="1491114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Leucodelphinidin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27215" y="4611814"/>
            <a:ext cx="1069524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Delphinidin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23809" y="5479081"/>
            <a:ext cx="2084582" cy="313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39" b="1" dirty="0" err="1">
                <a:solidFill>
                  <a:srgbClr val="FF0000"/>
                </a:solidFill>
                <a:latin typeface="Times New Roman" pitchFamily="18" charset="0"/>
              </a:rPr>
              <a:t>Malvidin</a:t>
            </a:r>
            <a:r>
              <a:rPr lang="en-US" altLang="zh-CN" sz="1439" b="1" dirty="0">
                <a:solidFill>
                  <a:srgbClr val="FF0000"/>
                </a:solidFill>
                <a:latin typeface="Times New Roman" pitchFamily="18" charset="0"/>
              </a:rPr>
              <a:t> 3-O-glucoside</a:t>
            </a:r>
          </a:p>
        </p:txBody>
      </p:sp>
      <p:sp>
        <p:nvSpPr>
          <p:cNvPr id="12" name="矩形 11"/>
          <p:cNvSpPr/>
          <p:nvPr/>
        </p:nvSpPr>
        <p:spPr>
          <a:xfrm>
            <a:off x="5238840" y="3253580"/>
            <a:ext cx="1510350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Dihydromyricetin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65612" y="581713"/>
            <a:ext cx="599580" cy="276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CHS</a:t>
            </a:r>
          </a:p>
        </p:txBody>
      </p:sp>
      <p:sp>
        <p:nvSpPr>
          <p:cNvPr id="14" name="矩形 13"/>
          <p:cNvSpPr/>
          <p:nvPr/>
        </p:nvSpPr>
        <p:spPr>
          <a:xfrm>
            <a:off x="2151700" y="448521"/>
            <a:ext cx="1093900" cy="535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59" dirty="0" err="1">
                <a:latin typeface="Times New Roman" pitchFamily="18" charset="0"/>
              </a:rPr>
              <a:t>bHLH</a:t>
            </a:r>
            <a:r>
              <a:rPr lang="en-US" altLang="zh-CN" sz="959" dirty="0">
                <a:latin typeface="Times New Roman" pitchFamily="18" charset="0"/>
              </a:rPr>
              <a:t> (M026077)</a:t>
            </a:r>
          </a:p>
          <a:p>
            <a:r>
              <a:rPr lang="en-US" altLang="zh-CN" sz="959" dirty="0" err="1">
                <a:latin typeface="Times New Roman" pitchFamily="18" charset="0"/>
              </a:rPr>
              <a:t>bHLH</a:t>
            </a:r>
            <a:r>
              <a:rPr lang="en-US" altLang="zh-CN" sz="959" dirty="0">
                <a:latin typeface="Times New Roman" pitchFamily="18" charset="0"/>
              </a:rPr>
              <a:t> (M022662)</a:t>
            </a:r>
          </a:p>
          <a:p>
            <a:r>
              <a:rPr lang="en-US" altLang="zh-CN" sz="959" dirty="0">
                <a:latin typeface="Times New Roman" pitchFamily="18" charset="0"/>
              </a:rPr>
              <a:t>MYB (M011278)</a:t>
            </a:r>
          </a:p>
        </p:txBody>
      </p:sp>
      <p:cxnSp>
        <p:nvCxnSpPr>
          <p:cNvPr id="16" name="直接箭头连接符 15"/>
          <p:cNvCxnSpPr>
            <a:cxnSpLocks/>
          </p:cNvCxnSpPr>
          <p:nvPr/>
        </p:nvCxnSpPr>
        <p:spPr>
          <a:xfrm>
            <a:off x="5308036" y="530236"/>
            <a:ext cx="0" cy="5179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>
            <a:cxnSpLocks/>
          </p:cNvCxnSpPr>
          <p:nvPr/>
        </p:nvCxnSpPr>
        <p:spPr>
          <a:xfrm>
            <a:off x="5523404" y="1290348"/>
            <a:ext cx="8880" cy="5179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>
            <a:cxnSpLocks/>
          </p:cNvCxnSpPr>
          <p:nvPr/>
        </p:nvCxnSpPr>
        <p:spPr>
          <a:xfrm flipH="1">
            <a:off x="5979513" y="2043681"/>
            <a:ext cx="6451" cy="517968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>
            <a:cxnSpLocks/>
          </p:cNvCxnSpPr>
          <p:nvPr/>
        </p:nvCxnSpPr>
        <p:spPr>
          <a:xfrm>
            <a:off x="3176084" y="737208"/>
            <a:ext cx="256713" cy="692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>
            <a:off x="6001211" y="2803640"/>
            <a:ext cx="0" cy="561132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>
            <a:cxnSpLocks/>
          </p:cNvCxnSpPr>
          <p:nvPr/>
        </p:nvCxnSpPr>
        <p:spPr>
          <a:xfrm>
            <a:off x="6005137" y="3521357"/>
            <a:ext cx="6675" cy="517968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>
            <a:cxnSpLocks/>
          </p:cNvCxnSpPr>
          <p:nvPr/>
        </p:nvCxnSpPr>
        <p:spPr>
          <a:xfrm>
            <a:off x="6013792" y="4258208"/>
            <a:ext cx="0" cy="427244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>
            <a:off x="5995532" y="4924576"/>
            <a:ext cx="0" cy="517968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212396" y="728324"/>
            <a:ext cx="750718" cy="387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(M017929)   </a:t>
            </a:r>
          </a:p>
          <a:p>
            <a:r>
              <a:rPr lang="en-US" altLang="zh-CN" sz="959" dirty="0">
                <a:latin typeface="Times New Roman" pitchFamily="18" charset="0"/>
              </a:rPr>
              <a:t>(M017930)</a:t>
            </a:r>
          </a:p>
        </p:txBody>
      </p:sp>
      <p:cxnSp>
        <p:nvCxnSpPr>
          <p:cNvPr id="38" name="直接箭头连接符 37"/>
          <p:cNvCxnSpPr>
            <a:cxnSpLocks/>
          </p:cNvCxnSpPr>
          <p:nvPr/>
        </p:nvCxnSpPr>
        <p:spPr>
          <a:xfrm flipH="1" flipV="1">
            <a:off x="3948419" y="530236"/>
            <a:ext cx="4322" cy="61441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5255726" y="511214"/>
            <a:ext cx="474810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CHI</a:t>
            </a:r>
          </a:p>
        </p:txBody>
      </p:sp>
      <p:sp>
        <p:nvSpPr>
          <p:cNvPr id="42" name="矩形 41"/>
          <p:cNvSpPr/>
          <p:nvPr/>
        </p:nvSpPr>
        <p:spPr>
          <a:xfrm>
            <a:off x="5436259" y="1448860"/>
            <a:ext cx="772969" cy="23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 (M004711)</a:t>
            </a:r>
          </a:p>
        </p:txBody>
      </p:sp>
      <p:sp>
        <p:nvSpPr>
          <p:cNvPr id="43" name="矩形 42"/>
          <p:cNvSpPr/>
          <p:nvPr/>
        </p:nvSpPr>
        <p:spPr>
          <a:xfrm>
            <a:off x="5971438" y="2053395"/>
            <a:ext cx="678391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F3'5'H</a:t>
            </a:r>
            <a:r>
              <a:rPr lang="en-US" altLang="zh-CN" sz="1199" b="1" dirty="0">
                <a:latin typeface="Times New Roman" pitchFamily="18" charset="0"/>
              </a:rPr>
              <a:t> </a:t>
            </a:r>
          </a:p>
        </p:txBody>
      </p:sp>
      <p:sp>
        <p:nvSpPr>
          <p:cNvPr id="44" name="矩形 43"/>
          <p:cNvSpPr/>
          <p:nvPr/>
        </p:nvSpPr>
        <p:spPr>
          <a:xfrm>
            <a:off x="6003953" y="2763981"/>
            <a:ext cx="560566" cy="276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F3H</a:t>
            </a:r>
          </a:p>
        </p:txBody>
      </p:sp>
      <p:sp>
        <p:nvSpPr>
          <p:cNvPr id="46" name="矩形 45"/>
          <p:cNvSpPr/>
          <p:nvPr/>
        </p:nvSpPr>
        <p:spPr>
          <a:xfrm>
            <a:off x="5960013" y="3521357"/>
            <a:ext cx="500458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DFR</a:t>
            </a:r>
          </a:p>
        </p:txBody>
      </p:sp>
      <p:sp>
        <p:nvSpPr>
          <p:cNvPr id="47" name="矩形 46"/>
          <p:cNvSpPr/>
          <p:nvPr/>
        </p:nvSpPr>
        <p:spPr>
          <a:xfrm>
            <a:off x="5972657" y="4240581"/>
            <a:ext cx="490840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ANS</a:t>
            </a:r>
          </a:p>
        </p:txBody>
      </p:sp>
      <p:sp>
        <p:nvSpPr>
          <p:cNvPr id="48" name="矩形 47"/>
          <p:cNvSpPr/>
          <p:nvPr/>
        </p:nvSpPr>
        <p:spPr>
          <a:xfrm>
            <a:off x="5961589" y="4954943"/>
            <a:ext cx="648100" cy="276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UFGT</a:t>
            </a:r>
          </a:p>
        </p:txBody>
      </p:sp>
      <p:cxnSp>
        <p:nvCxnSpPr>
          <p:cNvPr id="50" name="直接箭头连接符 49"/>
          <p:cNvCxnSpPr>
            <a:cxnSpLocks/>
          </p:cNvCxnSpPr>
          <p:nvPr/>
        </p:nvCxnSpPr>
        <p:spPr>
          <a:xfrm>
            <a:off x="6498501" y="4841901"/>
            <a:ext cx="949609" cy="10942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7396429" y="4698425"/>
            <a:ext cx="1499128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b="1" dirty="0">
                <a:latin typeface="Times New Roman" pitchFamily="18" charset="0"/>
              </a:rPr>
              <a:t>Epigallocatechin</a:t>
            </a:r>
          </a:p>
        </p:txBody>
      </p:sp>
      <p:sp>
        <p:nvSpPr>
          <p:cNvPr id="52" name="矩形 51"/>
          <p:cNvSpPr/>
          <p:nvPr/>
        </p:nvSpPr>
        <p:spPr>
          <a:xfrm>
            <a:off x="6392664" y="4560289"/>
            <a:ext cx="516488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ANR</a:t>
            </a:r>
          </a:p>
        </p:txBody>
      </p:sp>
      <p:sp>
        <p:nvSpPr>
          <p:cNvPr id="53" name="矩形 52"/>
          <p:cNvSpPr/>
          <p:nvPr/>
        </p:nvSpPr>
        <p:spPr>
          <a:xfrm>
            <a:off x="7668184" y="3273902"/>
            <a:ext cx="963725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b="1" dirty="0" err="1">
                <a:latin typeface="Times New Roman" pitchFamily="18" charset="0"/>
              </a:rPr>
              <a:t>Myricetin</a:t>
            </a:r>
            <a:endParaRPr lang="en-US" altLang="zh-CN" sz="1439" b="1" dirty="0">
              <a:latin typeface="Times New Roman" pitchFamily="18" charset="0"/>
            </a:endParaRPr>
          </a:p>
        </p:txBody>
      </p:sp>
      <p:cxnSp>
        <p:nvCxnSpPr>
          <p:cNvPr id="55" name="直接箭头连接符 54"/>
          <p:cNvCxnSpPr>
            <a:cxnSpLocks/>
          </p:cNvCxnSpPr>
          <p:nvPr/>
        </p:nvCxnSpPr>
        <p:spPr>
          <a:xfrm flipV="1">
            <a:off x="6685974" y="3436632"/>
            <a:ext cx="1050211" cy="870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/>
          <p:cNvSpPr/>
          <p:nvPr/>
        </p:nvSpPr>
        <p:spPr>
          <a:xfrm>
            <a:off x="6973481" y="3435157"/>
            <a:ext cx="772969" cy="23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 (M013110)</a:t>
            </a:r>
          </a:p>
        </p:txBody>
      </p:sp>
      <p:sp>
        <p:nvSpPr>
          <p:cNvPr id="57" name="矩形 56"/>
          <p:cNvSpPr/>
          <p:nvPr/>
        </p:nvSpPr>
        <p:spPr>
          <a:xfrm>
            <a:off x="5945215" y="3690023"/>
            <a:ext cx="808347" cy="239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(M000974)</a:t>
            </a:r>
          </a:p>
        </p:txBody>
      </p:sp>
      <p:sp>
        <p:nvSpPr>
          <p:cNvPr id="58" name="矩形 57"/>
          <p:cNvSpPr/>
          <p:nvPr/>
        </p:nvSpPr>
        <p:spPr>
          <a:xfrm>
            <a:off x="5970090" y="2926288"/>
            <a:ext cx="828597" cy="387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(M026680)</a:t>
            </a:r>
          </a:p>
          <a:p>
            <a:r>
              <a:rPr lang="en-US" altLang="zh-CN" sz="959" dirty="0">
                <a:latin typeface="Times New Roman" pitchFamily="18" charset="0"/>
              </a:rPr>
              <a:t>(M026681)</a:t>
            </a:r>
          </a:p>
        </p:txBody>
      </p:sp>
      <p:sp>
        <p:nvSpPr>
          <p:cNvPr id="59" name="矩形 58"/>
          <p:cNvSpPr/>
          <p:nvPr/>
        </p:nvSpPr>
        <p:spPr>
          <a:xfrm>
            <a:off x="6004979" y="4411357"/>
            <a:ext cx="742511" cy="23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(M023151)</a:t>
            </a:r>
          </a:p>
        </p:txBody>
      </p:sp>
      <p:sp>
        <p:nvSpPr>
          <p:cNvPr id="60" name="矩形 59"/>
          <p:cNvSpPr/>
          <p:nvPr/>
        </p:nvSpPr>
        <p:spPr>
          <a:xfrm>
            <a:off x="5956426" y="5126775"/>
            <a:ext cx="742511" cy="23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(M019697)</a:t>
            </a:r>
          </a:p>
        </p:txBody>
      </p:sp>
      <p:sp>
        <p:nvSpPr>
          <p:cNvPr id="61" name="矩形 60"/>
          <p:cNvSpPr/>
          <p:nvPr/>
        </p:nvSpPr>
        <p:spPr>
          <a:xfrm>
            <a:off x="5234261" y="682329"/>
            <a:ext cx="959322" cy="239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(M017264)</a:t>
            </a:r>
          </a:p>
        </p:txBody>
      </p:sp>
      <p:sp>
        <p:nvSpPr>
          <p:cNvPr id="62" name="矩形 61"/>
          <p:cNvSpPr/>
          <p:nvPr/>
        </p:nvSpPr>
        <p:spPr>
          <a:xfrm>
            <a:off x="6681271" y="3437445"/>
            <a:ext cx="586910" cy="276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9" b="1" dirty="0">
                <a:solidFill>
                  <a:srgbClr val="FF0000"/>
                </a:solidFill>
                <a:latin typeface="Times New Roman" pitchFamily="18" charset="0"/>
              </a:rPr>
              <a:t>FLS</a:t>
            </a:r>
            <a:endParaRPr lang="zh-CN" altLang="en-US" sz="1199" b="1" dirty="0"/>
          </a:p>
        </p:txBody>
      </p:sp>
      <p:sp>
        <p:nvSpPr>
          <p:cNvPr id="63" name="矩形 62"/>
          <p:cNvSpPr/>
          <p:nvPr/>
        </p:nvSpPr>
        <p:spPr>
          <a:xfrm>
            <a:off x="6715128" y="3912120"/>
            <a:ext cx="1051891" cy="23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MYB (M011278)</a:t>
            </a:r>
          </a:p>
        </p:txBody>
      </p:sp>
      <p:cxnSp>
        <p:nvCxnSpPr>
          <p:cNvPr id="65" name="直接箭头连接符 64"/>
          <p:cNvCxnSpPr>
            <a:cxnSpLocks/>
          </p:cNvCxnSpPr>
          <p:nvPr/>
        </p:nvCxnSpPr>
        <p:spPr>
          <a:xfrm flipV="1">
            <a:off x="7262408" y="3689126"/>
            <a:ext cx="0" cy="24934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/>
          <p:cNvSpPr/>
          <p:nvPr/>
        </p:nvSpPr>
        <p:spPr>
          <a:xfrm>
            <a:off x="7020746" y="1004704"/>
            <a:ext cx="1737720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b="1" dirty="0">
                <a:latin typeface="Times New Roman" pitchFamily="18" charset="0"/>
              </a:rPr>
              <a:t>Dihydrokaempferol</a:t>
            </a:r>
          </a:p>
        </p:txBody>
      </p:sp>
      <p:sp>
        <p:nvSpPr>
          <p:cNvPr id="70" name="矩形 69"/>
          <p:cNvSpPr/>
          <p:nvPr/>
        </p:nvSpPr>
        <p:spPr>
          <a:xfrm>
            <a:off x="6747154" y="4577811"/>
            <a:ext cx="742511" cy="23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(M014834)</a:t>
            </a:r>
          </a:p>
        </p:txBody>
      </p:sp>
      <p:cxnSp>
        <p:nvCxnSpPr>
          <p:cNvPr id="74" name="直接箭头连接符 73"/>
          <p:cNvCxnSpPr>
            <a:cxnSpLocks/>
          </p:cNvCxnSpPr>
          <p:nvPr/>
        </p:nvCxnSpPr>
        <p:spPr>
          <a:xfrm>
            <a:off x="6069130" y="1178636"/>
            <a:ext cx="906445" cy="373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74"/>
          <p:cNvSpPr/>
          <p:nvPr/>
        </p:nvSpPr>
        <p:spPr>
          <a:xfrm>
            <a:off x="5987223" y="848685"/>
            <a:ext cx="476412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F3H</a:t>
            </a:r>
            <a:endParaRPr lang="zh-CN" altLang="en-US" sz="1199" b="1" dirty="0">
              <a:solidFill>
                <a:srgbClr val="00B050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271795" y="787715"/>
            <a:ext cx="897932" cy="387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 (M026680)</a:t>
            </a:r>
          </a:p>
          <a:p>
            <a:r>
              <a:rPr lang="en-US" altLang="zh-CN" sz="959" dirty="0">
                <a:latin typeface="Times New Roman" pitchFamily="18" charset="0"/>
              </a:rPr>
              <a:t> (M026681)</a:t>
            </a:r>
          </a:p>
        </p:txBody>
      </p:sp>
      <p:sp>
        <p:nvSpPr>
          <p:cNvPr id="77" name="矩形 76"/>
          <p:cNvSpPr/>
          <p:nvPr/>
        </p:nvSpPr>
        <p:spPr>
          <a:xfrm>
            <a:off x="6701806" y="1744222"/>
            <a:ext cx="1066318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Kaempferol</a:t>
            </a:r>
            <a:endParaRPr lang="en-US" altLang="zh-CN" sz="1439" dirty="0">
              <a:latin typeface="Times New Roman" pitchFamily="18" charset="0"/>
            </a:endParaRPr>
          </a:p>
        </p:txBody>
      </p:sp>
      <p:cxnSp>
        <p:nvCxnSpPr>
          <p:cNvPr id="83" name="直接箭头连接符 82"/>
          <p:cNvCxnSpPr>
            <a:cxnSpLocks/>
          </p:cNvCxnSpPr>
          <p:nvPr/>
        </p:nvCxnSpPr>
        <p:spPr>
          <a:xfrm flipV="1">
            <a:off x="7886508" y="465049"/>
            <a:ext cx="0" cy="4316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矩形 89"/>
          <p:cNvSpPr/>
          <p:nvPr/>
        </p:nvSpPr>
        <p:spPr>
          <a:xfrm>
            <a:off x="7254074" y="1428286"/>
            <a:ext cx="466794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FF0000"/>
                </a:solidFill>
                <a:latin typeface="Times New Roman" pitchFamily="18" charset="0"/>
              </a:rPr>
              <a:t>FLS</a:t>
            </a:r>
          </a:p>
        </p:txBody>
      </p:sp>
      <p:sp>
        <p:nvSpPr>
          <p:cNvPr id="96" name="矩形 95"/>
          <p:cNvSpPr/>
          <p:nvPr/>
        </p:nvSpPr>
        <p:spPr>
          <a:xfrm>
            <a:off x="6716336" y="166018"/>
            <a:ext cx="1579150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Leucopelargonidin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8620910" y="182192"/>
            <a:ext cx="1127103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Pelargonidin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9019039" y="1071783"/>
            <a:ext cx="2426040" cy="313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39" b="1" dirty="0" err="1">
                <a:solidFill>
                  <a:srgbClr val="FF0000"/>
                </a:solidFill>
                <a:latin typeface="Times New Roman" pitchFamily="18" charset="0"/>
              </a:rPr>
              <a:t>Pelargonidin</a:t>
            </a:r>
            <a:r>
              <a:rPr lang="en-US" altLang="zh-CN" sz="1439" b="1" dirty="0">
                <a:solidFill>
                  <a:srgbClr val="FF0000"/>
                </a:solidFill>
                <a:latin typeface="Times New Roman" pitchFamily="18" charset="0"/>
              </a:rPr>
              <a:t> 3-O-glucoside</a:t>
            </a:r>
          </a:p>
        </p:txBody>
      </p:sp>
      <p:cxnSp>
        <p:nvCxnSpPr>
          <p:cNvPr id="103" name="直接箭头连接符 102"/>
          <p:cNvCxnSpPr/>
          <p:nvPr/>
        </p:nvCxnSpPr>
        <p:spPr>
          <a:xfrm>
            <a:off x="8240799" y="359269"/>
            <a:ext cx="474804" cy="906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箭头连接符 104"/>
          <p:cNvCxnSpPr/>
          <p:nvPr/>
        </p:nvCxnSpPr>
        <p:spPr>
          <a:xfrm>
            <a:off x="9546866" y="460829"/>
            <a:ext cx="0" cy="60429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矩形 105"/>
          <p:cNvSpPr/>
          <p:nvPr/>
        </p:nvSpPr>
        <p:spPr>
          <a:xfrm>
            <a:off x="7838640" y="1981145"/>
            <a:ext cx="1489510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Dihydroquercetin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9714104" y="2004652"/>
            <a:ext cx="1284326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Leucocyanidin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9610810" y="2694255"/>
            <a:ext cx="864339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Cyanidin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10174678" y="3302688"/>
            <a:ext cx="1193910" cy="313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39" b="1" dirty="0" err="1">
                <a:latin typeface="Times New Roman" pitchFamily="18" charset="0"/>
              </a:rPr>
              <a:t>Epicatechin</a:t>
            </a:r>
            <a:endParaRPr lang="en-US" altLang="zh-CN" sz="1439" b="1" dirty="0">
              <a:latin typeface="Times New Roman" pitchFamily="18" charset="0"/>
            </a:endParaRPr>
          </a:p>
        </p:txBody>
      </p:sp>
      <p:cxnSp>
        <p:nvCxnSpPr>
          <p:cNvPr id="118" name="直接箭头连接符 117"/>
          <p:cNvCxnSpPr>
            <a:cxnSpLocks/>
          </p:cNvCxnSpPr>
          <p:nvPr/>
        </p:nvCxnSpPr>
        <p:spPr>
          <a:xfrm>
            <a:off x="8526551" y="1398848"/>
            <a:ext cx="8040" cy="64746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箭头连接符 121"/>
          <p:cNvCxnSpPr>
            <a:cxnSpLocks/>
          </p:cNvCxnSpPr>
          <p:nvPr/>
        </p:nvCxnSpPr>
        <p:spPr>
          <a:xfrm>
            <a:off x="9293057" y="2179956"/>
            <a:ext cx="517968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箭头连接符 123"/>
          <p:cNvCxnSpPr>
            <a:cxnSpLocks/>
          </p:cNvCxnSpPr>
          <p:nvPr/>
        </p:nvCxnSpPr>
        <p:spPr>
          <a:xfrm>
            <a:off x="10098947" y="2277498"/>
            <a:ext cx="1602" cy="5179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接箭头连接符 125"/>
          <p:cNvCxnSpPr>
            <a:cxnSpLocks/>
          </p:cNvCxnSpPr>
          <p:nvPr/>
        </p:nvCxnSpPr>
        <p:spPr>
          <a:xfrm>
            <a:off x="10367143" y="2935443"/>
            <a:ext cx="276396" cy="399663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矩形 130"/>
          <p:cNvSpPr/>
          <p:nvPr/>
        </p:nvSpPr>
        <p:spPr>
          <a:xfrm>
            <a:off x="9313569" y="3696361"/>
            <a:ext cx="1316386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Chrysanthemin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9079898" y="4719184"/>
            <a:ext cx="2131754" cy="313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39" b="1" dirty="0" err="1">
                <a:solidFill>
                  <a:srgbClr val="FF0000"/>
                </a:solidFill>
                <a:latin typeface="Times New Roman" pitchFamily="18" charset="0"/>
              </a:rPr>
              <a:t>Cyanidin</a:t>
            </a:r>
            <a:r>
              <a:rPr lang="en-US" altLang="zh-CN" sz="1439" b="1" dirty="0">
                <a:solidFill>
                  <a:srgbClr val="FF0000"/>
                </a:solidFill>
                <a:latin typeface="Times New Roman" pitchFamily="18" charset="0"/>
              </a:rPr>
              <a:t> 3-O-glucoside</a:t>
            </a:r>
          </a:p>
        </p:txBody>
      </p:sp>
      <p:sp>
        <p:nvSpPr>
          <p:cNvPr id="135" name="矩形 134"/>
          <p:cNvSpPr/>
          <p:nvPr/>
        </p:nvSpPr>
        <p:spPr>
          <a:xfrm>
            <a:off x="9826792" y="4326947"/>
            <a:ext cx="1000275" cy="239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 (M016781)</a:t>
            </a:r>
          </a:p>
        </p:txBody>
      </p:sp>
      <p:cxnSp>
        <p:nvCxnSpPr>
          <p:cNvPr id="137" name="直接箭头连接符 136"/>
          <p:cNvCxnSpPr>
            <a:cxnSpLocks/>
          </p:cNvCxnSpPr>
          <p:nvPr/>
        </p:nvCxnSpPr>
        <p:spPr>
          <a:xfrm>
            <a:off x="9941973" y="4024103"/>
            <a:ext cx="0" cy="6906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直接箭头连接符 139"/>
          <p:cNvCxnSpPr>
            <a:cxnSpLocks/>
          </p:cNvCxnSpPr>
          <p:nvPr/>
        </p:nvCxnSpPr>
        <p:spPr>
          <a:xfrm>
            <a:off x="9796402" y="3000241"/>
            <a:ext cx="0" cy="7769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矩形 140"/>
          <p:cNvSpPr/>
          <p:nvPr/>
        </p:nvSpPr>
        <p:spPr>
          <a:xfrm>
            <a:off x="9890727" y="4114820"/>
            <a:ext cx="959541" cy="28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59" b="1" dirty="0">
                <a:solidFill>
                  <a:srgbClr val="00B050"/>
                </a:solidFill>
                <a:latin typeface="Times New Roman" pitchFamily="18" charset="0"/>
              </a:rPr>
              <a:t>UGAT</a:t>
            </a:r>
            <a:endParaRPr lang="zh-CN" altLang="en-US" sz="1259" b="1" dirty="0">
              <a:solidFill>
                <a:srgbClr val="00B050"/>
              </a:solidFill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10010820" y="3023990"/>
            <a:ext cx="554960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ANR</a:t>
            </a:r>
            <a:r>
              <a:rPr lang="en-US" altLang="zh-CN" sz="1199" b="1" dirty="0">
                <a:latin typeface="Times New Roman" pitchFamily="18" charset="0"/>
              </a:rPr>
              <a:t> </a:t>
            </a:r>
          </a:p>
        </p:txBody>
      </p:sp>
      <p:sp>
        <p:nvSpPr>
          <p:cNvPr id="146" name="矩形 145"/>
          <p:cNvSpPr/>
          <p:nvPr/>
        </p:nvSpPr>
        <p:spPr>
          <a:xfrm flipH="1">
            <a:off x="10030313" y="2275835"/>
            <a:ext cx="665399" cy="276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ANS</a:t>
            </a:r>
          </a:p>
        </p:txBody>
      </p:sp>
      <p:sp>
        <p:nvSpPr>
          <p:cNvPr id="147" name="矩形 146"/>
          <p:cNvSpPr/>
          <p:nvPr/>
        </p:nvSpPr>
        <p:spPr>
          <a:xfrm>
            <a:off x="9229787" y="1896122"/>
            <a:ext cx="500458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DFR</a:t>
            </a:r>
          </a:p>
        </p:txBody>
      </p:sp>
      <p:sp>
        <p:nvSpPr>
          <p:cNvPr id="152" name="矩形 151"/>
          <p:cNvSpPr/>
          <p:nvPr/>
        </p:nvSpPr>
        <p:spPr>
          <a:xfrm>
            <a:off x="8046015" y="1416744"/>
            <a:ext cx="665974" cy="276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F3'H</a:t>
            </a:r>
          </a:p>
        </p:txBody>
      </p:sp>
      <p:sp>
        <p:nvSpPr>
          <p:cNvPr id="153" name="矩形 152"/>
          <p:cNvSpPr/>
          <p:nvPr/>
        </p:nvSpPr>
        <p:spPr>
          <a:xfrm>
            <a:off x="7286776" y="2681021"/>
            <a:ext cx="912429" cy="313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39" dirty="0">
                <a:latin typeface="Times New Roman" pitchFamily="18" charset="0"/>
              </a:rPr>
              <a:t>Quercetin</a:t>
            </a:r>
          </a:p>
        </p:txBody>
      </p:sp>
      <p:cxnSp>
        <p:nvCxnSpPr>
          <p:cNvPr id="161" name="直接箭头连接符 160"/>
          <p:cNvCxnSpPr>
            <a:cxnSpLocks/>
          </p:cNvCxnSpPr>
          <p:nvPr/>
        </p:nvCxnSpPr>
        <p:spPr>
          <a:xfrm>
            <a:off x="7898014" y="2915682"/>
            <a:ext cx="0" cy="388476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9221502" y="3047698"/>
            <a:ext cx="612668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UFGT</a:t>
            </a:r>
            <a:endParaRPr lang="zh-CN" altLang="en-US" sz="1199" b="1" dirty="0">
              <a:solidFill>
                <a:srgbClr val="00B050"/>
              </a:solidFill>
            </a:endParaRPr>
          </a:p>
        </p:txBody>
      </p:sp>
      <p:sp>
        <p:nvSpPr>
          <p:cNvPr id="167" name="矩形 166"/>
          <p:cNvSpPr/>
          <p:nvPr/>
        </p:nvSpPr>
        <p:spPr>
          <a:xfrm>
            <a:off x="7358118" y="2286035"/>
            <a:ext cx="519694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F3'H</a:t>
            </a:r>
          </a:p>
        </p:txBody>
      </p:sp>
      <p:sp>
        <p:nvSpPr>
          <p:cNvPr id="172" name="矩形 171"/>
          <p:cNvSpPr/>
          <p:nvPr/>
        </p:nvSpPr>
        <p:spPr>
          <a:xfrm>
            <a:off x="7882581" y="469175"/>
            <a:ext cx="600198" cy="276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DFR</a:t>
            </a:r>
          </a:p>
        </p:txBody>
      </p:sp>
      <p:sp>
        <p:nvSpPr>
          <p:cNvPr id="173" name="矩形 172"/>
          <p:cNvSpPr/>
          <p:nvPr/>
        </p:nvSpPr>
        <p:spPr>
          <a:xfrm>
            <a:off x="8163764" y="315615"/>
            <a:ext cx="490840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ANS</a:t>
            </a:r>
            <a:endParaRPr lang="zh-CN" altLang="en-US" sz="1199" b="1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174" name="矩形 173"/>
          <p:cNvSpPr/>
          <p:nvPr/>
        </p:nvSpPr>
        <p:spPr>
          <a:xfrm>
            <a:off x="10091795" y="218000"/>
            <a:ext cx="1287817" cy="313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39" b="1" dirty="0" err="1">
                <a:latin typeface="Times New Roman" pitchFamily="18" charset="0"/>
              </a:rPr>
              <a:t>Epiafzelechin</a:t>
            </a:r>
            <a:endParaRPr lang="en-US" altLang="zh-CN" sz="1439" b="1" dirty="0">
              <a:latin typeface="Times New Roman" pitchFamily="18" charset="0"/>
            </a:endParaRPr>
          </a:p>
        </p:txBody>
      </p:sp>
      <p:cxnSp>
        <p:nvCxnSpPr>
          <p:cNvPr id="177" name="直接箭头连接符 176"/>
          <p:cNvCxnSpPr>
            <a:cxnSpLocks/>
          </p:cNvCxnSpPr>
          <p:nvPr/>
        </p:nvCxnSpPr>
        <p:spPr>
          <a:xfrm flipV="1">
            <a:off x="9713731" y="376495"/>
            <a:ext cx="431640" cy="2331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矩形 177"/>
          <p:cNvSpPr/>
          <p:nvPr/>
        </p:nvSpPr>
        <p:spPr>
          <a:xfrm>
            <a:off x="9612479" y="362803"/>
            <a:ext cx="516488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ANR</a:t>
            </a:r>
            <a:endParaRPr lang="zh-CN" altLang="en-US" sz="1199" b="1" dirty="0">
              <a:solidFill>
                <a:srgbClr val="00B050"/>
              </a:solidFill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8929964" y="551048"/>
            <a:ext cx="645613" cy="276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UFGT</a:t>
            </a:r>
          </a:p>
        </p:txBody>
      </p:sp>
      <p:sp>
        <p:nvSpPr>
          <p:cNvPr id="188" name="矩形 187"/>
          <p:cNvSpPr/>
          <p:nvPr/>
        </p:nvSpPr>
        <p:spPr>
          <a:xfrm>
            <a:off x="8034927" y="2282531"/>
            <a:ext cx="466794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FF0000"/>
                </a:solidFill>
                <a:latin typeface="Times New Roman" pitchFamily="18" charset="0"/>
              </a:rPr>
              <a:t>FLS</a:t>
            </a:r>
            <a:endParaRPr lang="zh-CN" altLang="en-US" sz="1199" b="1" dirty="0"/>
          </a:p>
        </p:txBody>
      </p:sp>
      <p:sp>
        <p:nvSpPr>
          <p:cNvPr id="189" name="矩形 188"/>
          <p:cNvSpPr/>
          <p:nvPr/>
        </p:nvSpPr>
        <p:spPr>
          <a:xfrm>
            <a:off x="7842203" y="2905645"/>
            <a:ext cx="639919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F3'5'H</a:t>
            </a:r>
            <a:endParaRPr lang="zh-CN" altLang="en-US" sz="1199" b="1" dirty="0">
              <a:solidFill>
                <a:srgbClr val="00B050"/>
              </a:solidFill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5944272" y="2240173"/>
            <a:ext cx="742511" cy="23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(M003442)</a:t>
            </a:r>
          </a:p>
        </p:txBody>
      </p:sp>
      <p:sp>
        <p:nvSpPr>
          <p:cNvPr id="220" name="矩形 219"/>
          <p:cNvSpPr/>
          <p:nvPr/>
        </p:nvSpPr>
        <p:spPr>
          <a:xfrm>
            <a:off x="5502134" y="1279998"/>
            <a:ext cx="558166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F3'H</a:t>
            </a:r>
            <a:r>
              <a:rPr lang="en-US" altLang="zh-CN" sz="1199" b="1" dirty="0">
                <a:latin typeface="Times New Roman" pitchFamily="18" charset="0"/>
              </a:rPr>
              <a:t> </a:t>
            </a:r>
            <a:endParaRPr lang="zh-CN" altLang="en-US" sz="1199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A1B1B05-664C-4D98-925B-4BF44E197B64}"/>
              </a:ext>
            </a:extLst>
          </p:cNvPr>
          <p:cNvSpPr/>
          <p:nvPr/>
        </p:nvSpPr>
        <p:spPr>
          <a:xfrm>
            <a:off x="7496148" y="4719251"/>
            <a:ext cx="1352859" cy="31959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39" dirty="0"/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F29B06DD-3DBA-4E43-9EB2-040C76099795}"/>
              </a:ext>
            </a:extLst>
          </p:cNvPr>
          <p:cNvSpPr/>
          <p:nvPr/>
        </p:nvSpPr>
        <p:spPr>
          <a:xfrm>
            <a:off x="7728647" y="3306117"/>
            <a:ext cx="903798" cy="28846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39" dirty="0"/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26511B01-C898-497D-A88D-CD19D34D0F80}"/>
              </a:ext>
            </a:extLst>
          </p:cNvPr>
          <p:cNvSpPr/>
          <p:nvPr/>
        </p:nvSpPr>
        <p:spPr>
          <a:xfrm>
            <a:off x="10156549" y="248455"/>
            <a:ext cx="1159505" cy="27921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39" b="1" dirty="0"/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0C08A4F1-A6DB-4E73-8E57-F0B44242805D}"/>
              </a:ext>
            </a:extLst>
          </p:cNvPr>
          <p:cNvSpPr/>
          <p:nvPr/>
        </p:nvSpPr>
        <p:spPr>
          <a:xfrm>
            <a:off x="10252797" y="3348269"/>
            <a:ext cx="1004791" cy="27391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58" dirty="0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3A524DCA-E4A4-4A3A-BBE2-789291CF0262}"/>
              </a:ext>
            </a:extLst>
          </p:cNvPr>
          <p:cNvSpPr/>
          <p:nvPr/>
        </p:nvSpPr>
        <p:spPr>
          <a:xfrm>
            <a:off x="6994964" y="940946"/>
            <a:ext cx="1799329" cy="4701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39" dirty="0"/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39370F5A-97F9-424F-AEA6-9404EE5A3AEB}"/>
              </a:ext>
            </a:extLst>
          </p:cNvPr>
          <p:cNvSpPr/>
          <p:nvPr/>
        </p:nvSpPr>
        <p:spPr>
          <a:xfrm>
            <a:off x="9090203" y="1103721"/>
            <a:ext cx="2242816" cy="31945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58"/>
          </a:p>
        </p:txBody>
      </p:sp>
      <p:sp>
        <p:nvSpPr>
          <p:cNvPr id="121" name="矩形: 圆角 120">
            <a:extLst>
              <a:ext uri="{FF2B5EF4-FFF2-40B4-BE49-F238E27FC236}">
                <a16:creationId xmlns:a16="http://schemas.microsoft.com/office/drawing/2014/main" id="{30AE859C-6A6C-45AF-B674-CBC8C3FE4A18}"/>
              </a:ext>
            </a:extLst>
          </p:cNvPr>
          <p:cNvSpPr/>
          <p:nvPr/>
        </p:nvSpPr>
        <p:spPr>
          <a:xfrm>
            <a:off x="9131535" y="4752709"/>
            <a:ext cx="1950881" cy="28733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39" dirty="0"/>
          </a:p>
        </p:txBody>
      </p:sp>
      <p:sp>
        <p:nvSpPr>
          <p:cNvPr id="123" name="矩形: 圆角 122">
            <a:extLst>
              <a:ext uri="{FF2B5EF4-FFF2-40B4-BE49-F238E27FC236}">
                <a16:creationId xmlns:a16="http://schemas.microsoft.com/office/drawing/2014/main" id="{A2DE2E0C-24F2-4333-AD75-6750D9DF6DCE}"/>
              </a:ext>
            </a:extLst>
          </p:cNvPr>
          <p:cNvSpPr/>
          <p:nvPr/>
        </p:nvSpPr>
        <p:spPr>
          <a:xfrm>
            <a:off x="5141270" y="5489344"/>
            <a:ext cx="1992097" cy="32185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58"/>
          </a:p>
        </p:txBody>
      </p:sp>
      <p:cxnSp>
        <p:nvCxnSpPr>
          <p:cNvPr id="113" name="直接箭头连接符 112">
            <a:extLst>
              <a:ext uri="{FF2B5EF4-FFF2-40B4-BE49-F238E27FC236}">
                <a16:creationId xmlns:a16="http://schemas.microsoft.com/office/drawing/2014/main" id="{D5410819-E268-4BD9-AD1D-AC277A8D8BA1}"/>
              </a:ext>
            </a:extLst>
          </p:cNvPr>
          <p:cNvCxnSpPr>
            <a:cxnSpLocks/>
          </p:cNvCxnSpPr>
          <p:nvPr/>
        </p:nvCxnSpPr>
        <p:spPr>
          <a:xfrm>
            <a:off x="8101967" y="2259482"/>
            <a:ext cx="8040" cy="5611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箭头连接符 124">
            <a:extLst>
              <a:ext uri="{FF2B5EF4-FFF2-40B4-BE49-F238E27FC236}">
                <a16:creationId xmlns:a16="http://schemas.microsoft.com/office/drawing/2014/main" id="{70B32FD5-ED47-4B74-8AA6-C7D86FF4521B}"/>
              </a:ext>
            </a:extLst>
          </p:cNvPr>
          <p:cNvCxnSpPr>
            <a:cxnSpLocks/>
          </p:cNvCxnSpPr>
          <p:nvPr/>
        </p:nvCxnSpPr>
        <p:spPr>
          <a:xfrm>
            <a:off x="7330270" y="1413793"/>
            <a:ext cx="8040" cy="4316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接箭头连接符 126">
            <a:extLst>
              <a:ext uri="{FF2B5EF4-FFF2-40B4-BE49-F238E27FC236}">
                <a16:creationId xmlns:a16="http://schemas.microsoft.com/office/drawing/2014/main" id="{F25B9742-7437-49B1-9D32-81171902409D}"/>
              </a:ext>
            </a:extLst>
          </p:cNvPr>
          <p:cNvCxnSpPr>
            <a:cxnSpLocks/>
          </p:cNvCxnSpPr>
          <p:nvPr/>
        </p:nvCxnSpPr>
        <p:spPr>
          <a:xfrm>
            <a:off x="7438054" y="2008531"/>
            <a:ext cx="8040" cy="7769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6">
            <a:extLst>
              <a:ext uri="{FF2B5EF4-FFF2-40B4-BE49-F238E27FC236}">
                <a16:creationId xmlns:a16="http://schemas.microsoft.com/office/drawing/2014/main" id="{8714545D-E909-4A22-9702-F55A99ACAAE0}"/>
              </a:ext>
            </a:extLst>
          </p:cNvPr>
          <p:cNvSpPr txBox="1"/>
          <p:nvPr/>
        </p:nvSpPr>
        <p:spPr>
          <a:xfrm>
            <a:off x="2747894" y="5430917"/>
            <a:ext cx="1660874" cy="369107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1679" b="1" dirty="0" err="1">
                <a:latin typeface="Times New Roman" pitchFamily="18" charset="0"/>
              </a:rPr>
              <a:t>Chorismic</a:t>
            </a:r>
            <a:r>
              <a:rPr lang="en-US" altLang="zh-CN" sz="1679" b="1" dirty="0">
                <a:latin typeface="Times New Roman" pitchFamily="18" charset="0"/>
              </a:rPr>
              <a:t> acid</a:t>
            </a:r>
            <a:endParaRPr lang="zh-CN" altLang="en-US" sz="1679" b="1" dirty="0">
              <a:latin typeface="Times New Roman" pitchFamily="18" charset="0"/>
            </a:endParaRPr>
          </a:p>
        </p:txBody>
      </p:sp>
      <p:sp>
        <p:nvSpPr>
          <p:cNvPr id="198" name="TextBox 7">
            <a:extLst>
              <a:ext uri="{FF2B5EF4-FFF2-40B4-BE49-F238E27FC236}">
                <a16:creationId xmlns:a16="http://schemas.microsoft.com/office/drawing/2014/main" id="{AEDDD1BC-F4D5-4516-B41B-05F95A4EC0E4}"/>
              </a:ext>
            </a:extLst>
          </p:cNvPr>
          <p:cNvSpPr txBox="1"/>
          <p:nvPr/>
        </p:nvSpPr>
        <p:spPr>
          <a:xfrm>
            <a:off x="3479199" y="5072081"/>
            <a:ext cx="610330" cy="295240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CM</a:t>
            </a:r>
          </a:p>
        </p:txBody>
      </p:sp>
      <p:sp>
        <p:nvSpPr>
          <p:cNvPr id="199" name="TextBox 8">
            <a:extLst>
              <a:ext uri="{FF2B5EF4-FFF2-40B4-BE49-F238E27FC236}">
                <a16:creationId xmlns:a16="http://schemas.microsoft.com/office/drawing/2014/main" id="{4D915DE3-9942-4E96-9507-DFCCD172C537}"/>
              </a:ext>
            </a:extLst>
          </p:cNvPr>
          <p:cNvSpPr txBox="1"/>
          <p:nvPr/>
        </p:nvSpPr>
        <p:spPr>
          <a:xfrm>
            <a:off x="4101055" y="5101092"/>
            <a:ext cx="1044566" cy="258307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MYB (M019093)</a:t>
            </a:r>
          </a:p>
        </p:txBody>
      </p:sp>
      <p:cxnSp>
        <p:nvCxnSpPr>
          <p:cNvPr id="200" name="直接箭头连接符 199">
            <a:extLst>
              <a:ext uri="{FF2B5EF4-FFF2-40B4-BE49-F238E27FC236}">
                <a16:creationId xmlns:a16="http://schemas.microsoft.com/office/drawing/2014/main" id="{55DDB955-E6F3-4AA3-B421-5EB3F6BBB7B9}"/>
              </a:ext>
            </a:extLst>
          </p:cNvPr>
          <p:cNvCxnSpPr/>
          <p:nvPr/>
        </p:nvCxnSpPr>
        <p:spPr>
          <a:xfrm flipH="1" flipV="1">
            <a:off x="3893840" y="5234411"/>
            <a:ext cx="258984" cy="1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10">
            <a:extLst>
              <a:ext uri="{FF2B5EF4-FFF2-40B4-BE49-F238E27FC236}">
                <a16:creationId xmlns:a16="http://schemas.microsoft.com/office/drawing/2014/main" id="{C302EB12-0475-4788-95C6-CD4AF83799CD}"/>
              </a:ext>
            </a:extLst>
          </p:cNvPr>
          <p:cNvSpPr txBox="1"/>
          <p:nvPr/>
        </p:nvSpPr>
        <p:spPr>
          <a:xfrm>
            <a:off x="3021671" y="4783874"/>
            <a:ext cx="1053952" cy="332174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Prephenate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202" name="TextBox 11">
            <a:extLst>
              <a:ext uri="{FF2B5EF4-FFF2-40B4-BE49-F238E27FC236}">
                <a16:creationId xmlns:a16="http://schemas.microsoft.com/office/drawing/2014/main" id="{8D095965-D9E2-4670-8C0D-3683A9715511}"/>
              </a:ext>
            </a:extLst>
          </p:cNvPr>
          <p:cNvSpPr txBox="1"/>
          <p:nvPr/>
        </p:nvSpPr>
        <p:spPr>
          <a:xfrm>
            <a:off x="4163199" y="4528314"/>
            <a:ext cx="1087735" cy="258307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MYB (M022975)</a:t>
            </a:r>
          </a:p>
        </p:txBody>
      </p:sp>
      <p:sp>
        <p:nvSpPr>
          <p:cNvPr id="204" name="TextBox 13">
            <a:extLst>
              <a:ext uri="{FF2B5EF4-FFF2-40B4-BE49-F238E27FC236}">
                <a16:creationId xmlns:a16="http://schemas.microsoft.com/office/drawing/2014/main" id="{750F47D1-5254-4D2B-84ED-4B64B05B6306}"/>
              </a:ext>
            </a:extLst>
          </p:cNvPr>
          <p:cNvSpPr txBox="1"/>
          <p:nvPr/>
        </p:nvSpPr>
        <p:spPr>
          <a:xfrm>
            <a:off x="3386088" y="4669496"/>
            <a:ext cx="984803" cy="258307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 (M016616)</a:t>
            </a:r>
          </a:p>
        </p:txBody>
      </p:sp>
      <p:cxnSp>
        <p:nvCxnSpPr>
          <p:cNvPr id="205" name="直接箭头连接符 204">
            <a:extLst>
              <a:ext uri="{FF2B5EF4-FFF2-40B4-BE49-F238E27FC236}">
                <a16:creationId xmlns:a16="http://schemas.microsoft.com/office/drawing/2014/main" id="{B8A5E753-B5B3-485D-95D5-CF15DB8F3BB3}"/>
              </a:ext>
            </a:extLst>
          </p:cNvPr>
          <p:cNvCxnSpPr>
            <a:cxnSpLocks/>
          </p:cNvCxnSpPr>
          <p:nvPr/>
        </p:nvCxnSpPr>
        <p:spPr>
          <a:xfrm flipH="1">
            <a:off x="3928422" y="4646656"/>
            <a:ext cx="302148" cy="2135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16">
            <a:extLst>
              <a:ext uri="{FF2B5EF4-FFF2-40B4-BE49-F238E27FC236}">
                <a16:creationId xmlns:a16="http://schemas.microsoft.com/office/drawing/2014/main" id="{015ABCE4-0A8F-498A-A938-3985CF53D729}"/>
              </a:ext>
            </a:extLst>
          </p:cNvPr>
          <p:cNvSpPr txBox="1"/>
          <p:nvPr/>
        </p:nvSpPr>
        <p:spPr>
          <a:xfrm>
            <a:off x="2907062" y="4160735"/>
            <a:ext cx="1509728" cy="332174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1439" dirty="0">
                <a:latin typeface="Times New Roman" pitchFamily="18" charset="0"/>
              </a:rPr>
              <a:t>L-</a:t>
            </a:r>
            <a:r>
              <a:rPr lang="en-US" altLang="zh-CN" sz="1439" dirty="0" err="1">
                <a:latin typeface="Times New Roman" pitchFamily="18" charset="0"/>
              </a:rPr>
              <a:t>Arogenate</a:t>
            </a:r>
            <a:endParaRPr lang="en-US" altLang="zh-CN" sz="1439" dirty="0">
              <a:latin typeface="Times New Roman" pitchFamily="18" charset="0"/>
            </a:endParaRPr>
          </a:p>
        </p:txBody>
      </p:sp>
      <p:sp>
        <p:nvSpPr>
          <p:cNvPr id="208" name="TextBox 17">
            <a:extLst>
              <a:ext uri="{FF2B5EF4-FFF2-40B4-BE49-F238E27FC236}">
                <a16:creationId xmlns:a16="http://schemas.microsoft.com/office/drawing/2014/main" id="{BE317859-5588-4231-84BD-9A7DC520482D}"/>
              </a:ext>
            </a:extLst>
          </p:cNvPr>
          <p:cNvSpPr txBox="1"/>
          <p:nvPr/>
        </p:nvSpPr>
        <p:spPr>
          <a:xfrm>
            <a:off x="3761941" y="3850142"/>
            <a:ext cx="968028" cy="405912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(M008978) (M018050)</a:t>
            </a:r>
          </a:p>
        </p:txBody>
      </p:sp>
      <p:sp>
        <p:nvSpPr>
          <p:cNvPr id="209" name="TextBox 18">
            <a:extLst>
              <a:ext uri="{FF2B5EF4-FFF2-40B4-BE49-F238E27FC236}">
                <a16:creationId xmlns:a16="http://schemas.microsoft.com/office/drawing/2014/main" id="{63043F4A-AF45-437C-96C2-5959FBAAF163}"/>
              </a:ext>
            </a:extLst>
          </p:cNvPr>
          <p:cNvSpPr txBox="1"/>
          <p:nvPr/>
        </p:nvSpPr>
        <p:spPr>
          <a:xfrm>
            <a:off x="2970002" y="3525086"/>
            <a:ext cx="1610686" cy="332174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1439" dirty="0">
                <a:latin typeface="Times New Roman" pitchFamily="18" charset="0"/>
              </a:rPr>
              <a:t>Phenylalanine</a:t>
            </a:r>
          </a:p>
        </p:txBody>
      </p:sp>
      <p:sp>
        <p:nvSpPr>
          <p:cNvPr id="210" name="TextBox 19">
            <a:extLst>
              <a:ext uri="{FF2B5EF4-FFF2-40B4-BE49-F238E27FC236}">
                <a16:creationId xmlns:a16="http://schemas.microsoft.com/office/drawing/2014/main" id="{0FAB38D0-5145-4DAE-83AD-39B48D5167B7}"/>
              </a:ext>
            </a:extLst>
          </p:cNvPr>
          <p:cNvSpPr txBox="1"/>
          <p:nvPr/>
        </p:nvSpPr>
        <p:spPr>
          <a:xfrm>
            <a:off x="3742821" y="3015132"/>
            <a:ext cx="1392414" cy="553516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(M013052) (M024369)   (M024371) (M024372) (M024373) </a:t>
            </a:r>
          </a:p>
        </p:txBody>
      </p:sp>
      <p:sp>
        <p:nvSpPr>
          <p:cNvPr id="211" name="TextBox 20">
            <a:extLst>
              <a:ext uri="{FF2B5EF4-FFF2-40B4-BE49-F238E27FC236}">
                <a16:creationId xmlns:a16="http://schemas.microsoft.com/office/drawing/2014/main" id="{0047AA60-87C1-4ACA-8381-94AF59FA302C}"/>
              </a:ext>
            </a:extLst>
          </p:cNvPr>
          <p:cNvSpPr txBox="1"/>
          <p:nvPr/>
        </p:nvSpPr>
        <p:spPr>
          <a:xfrm>
            <a:off x="3019828" y="2656736"/>
            <a:ext cx="1543403" cy="332174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Cinnamic</a:t>
            </a:r>
            <a:r>
              <a:rPr lang="en-US" altLang="zh-CN" sz="1439" dirty="0">
                <a:latin typeface="Times New Roman" pitchFamily="18" charset="0"/>
              </a:rPr>
              <a:t> acid</a:t>
            </a:r>
          </a:p>
        </p:txBody>
      </p:sp>
      <p:sp>
        <p:nvSpPr>
          <p:cNvPr id="212" name="TextBox 23">
            <a:extLst>
              <a:ext uri="{FF2B5EF4-FFF2-40B4-BE49-F238E27FC236}">
                <a16:creationId xmlns:a16="http://schemas.microsoft.com/office/drawing/2014/main" id="{87D60C02-133F-4829-9114-EE88C47D6585}"/>
              </a:ext>
            </a:extLst>
          </p:cNvPr>
          <p:cNvSpPr txBox="1"/>
          <p:nvPr/>
        </p:nvSpPr>
        <p:spPr>
          <a:xfrm>
            <a:off x="4118627" y="2455677"/>
            <a:ext cx="857269" cy="258307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(M018794)</a:t>
            </a:r>
            <a:endParaRPr lang="zh-CN" altLang="en-US" sz="959" dirty="0">
              <a:latin typeface="Times New Roman" pitchFamily="18" charset="0"/>
            </a:endParaRPr>
          </a:p>
        </p:txBody>
      </p:sp>
      <p:sp>
        <p:nvSpPr>
          <p:cNvPr id="213" name="TextBox 24">
            <a:extLst>
              <a:ext uri="{FF2B5EF4-FFF2-40B4-BE49-F238E27FC236}">
                <a16:creationId xmlns:a16="http://schemas.microsoft.com/office/drawing/2014/main" id="{EE9FAEC1-964B-42CA-B68D-9480DC024DF9}"/>
              </a:ext>
            </a:extLst>
          </p:cNvPr>
          <p:cNvSpPr txBox="1"/>
          <p:nvPr/>
        </p:nvSpPr>
        <p:spPr>
          <a:xfrm>
            <a:off x="3082394" y="2500533"/>
            <a:ext cx="965904" cy="258307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 (M019687)</a:t>
            </a:r>
          </a:p>
        </p:txBody>
      </p:sp>
      <p:sp>
        <p:nvSpPr>
          <p:cNvPr id="214" name="TextBox 25">
            <a:extLst>
              <a:ext uri="{FF2B5EF4-FFF2-40B4-BE49-F238E27FC236}">
                <a16:creationId xmlns:a16="http://schemas.microsoft.com/office/drawing/2014/main" id="{42F8FE2B-153C-4A4C-BA03-40EFFEAA9B8B}"/>
              </a:ext>
            </a:extLst>
          </p:cNvPr>
          <p:cNvSpPr txBox="1"/>
          <p:nvPr/>
        </p:nvSpPr>
        <p:spPr>
          <a:xfrm>
            <a:off x="3653084" y="1954464"/>
            <a:ext cx="1714975" cy="332174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1439" dirty="0">
                <a:latin typeface="Times New Roman" pitchFamily="18" charset="0"/>
              </a:rPr>
              <a:t>P-</a:t>
            </a:r>
            <a:r>
              <a:rPr lang="en-US" altLang="zh-CN" sz="1439" dirty="0" err="1">
                <a:latin typeface="Times New Roman" pitchFamily="18" charset="0"/>
              </a:rPr>
              <a:t>Coumaric</a:t>
            </a:r>
            <a:r>
              <a:rPr lang="en-US" altLang="zh-CN" sz="1439" dirty="0">
                <a:latin typeface="Times New Roman" pitchFamily="18" charset="0"/>
              </a:rPr>
              <a:t> acid</a:t>
            </a:r>
          </a:p>
        </p:txBody>
      </p:sp>
      <p:sp>
        <p:nvSpPr>
          <p:cNvPr id="215" name="TextBox 26">
            <a:extLst>
              <a:ext uri="{FF2B5EF4-FFF2-40B4-BE49-F238E27FC236}">
                <a16:creationId xmlns:a16="http://schemas.microsoft.com/office/drawing/2014/main" id="{C350497C-90E2-4053-923A-60C9C8D03E90}"/>
              </a:ext>
            </a:extLst>
          </p:cNvPr>
          <p:cNvSpPr txBox="1"/>
          <p:nvPr/>
        </p:nvSpPr>
        <p:spPr>
          <a:xfrm>
            <a:off x="2314530" y="1988485"/>
            <a:ext cx="1713046" cy="332174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1439" dirty="0" err="1">
                <a:latin typeface="Times New Roman" pitchFamily="18" charset="0"/>
              </a:rPr>
              <a:t>Cinnamoyl</a:t>
            </a:r>
            <a:r>
              <a:rPr lang="en-US" altLang="zh-CN" sz="1439" dirty="0">
                <a:latin typeface="Times New Roman" pitchFamily="18" charset="0"/>
              </a:rPr>
              <a:t>-CoA</a:t>
            </a:r>
          </a:p>
        </p:txBody>
      </p:sp>
      <p:sp>
        <p:nvSpPr>
          <p:cNvPr id="217" name="矩形 216">
            <a:extLst>
              <a:ext uri="{FF2B5EF4-FFF2-40B4-BE49-F238E27FC236}">
                <a16:creationId xmlns:a16="http://schemas.microsoft.com/office/drawing/2014/main" id="{600C5D97-7229-4088-8AE6-9E8B1EE6CA24}"/>
              </a:ext>
            </a:extLst>
          </p:cNvPr>
          <p:cNvSpPr/>
          <p:nvPr/>
        </p:nvSpPr>
        <p:spPr>
          <a:xfrm>
            <a:off x="3439584" y="5265713"/>
            <a:ext cx="742511" cy="23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(M020959)</a:t>
            </a:r>
          </a:p>
        </p:txBody>
      </p:sp>
      <p:sp>
        <p:nvSpPr>
          <p:cNvPr id="219" name="矩形 218">
            <a:extLst>
              <a:ext uri="{FF2B5EF4-FFF2-40B4-BE49-F238E27FC236}">
                <a16:creationId xmlns:a16="http://schemas.microsoft.com/office/drawing/2014/main" id="{E0ACCDDC-8BA4-48C1-A27C-822B4E1C58A9}"/>
              </a:ext>
            </a:extLst>
          </p:cNvPr>
          <p:cNvSpPr/>
          <p:nvPr/>
        </p:nvSpPr>
        <p:spPr>
          <a:xfrm>
            <a:off x="3472760" y="4478857"/>
            <a:ext cx="492443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PAT</a:t>
            </a:r>
            <a:endParaRPr lang="zh-CN" altLang="en-US" sz="1199" b="1" dirty="0">
              <a:solidFill>
                <a:srgbClr val="00B050"/>
              </a:solidFill>
            </a:endParaRPr>
          </a:p>
        </p:txBody>
      </p:sp>
      <p:sp>
        <p:nvSpPr>
          <p:cNvPr id="221" name="矩形 220">
            <a:extLst>
              <a:ext uri="{FF2B5EF4-FFF2-40B4-BE49-F238E27FC236}">
                <a16:creationId xmlns:a16="http://schemas.microsoft.com/office/drawing/2014/main" id="{DAF7516D-ED48-421B-BF12-D1277FABB95C}"/>
              </a:ext>
            </a:extLst>
          </p:cNvPr>
          <p:cNvSpPr/>
          <p:nvPr/>
        </p:nvSpPr>
        <p:spPr>
          <a:xfrm>
            <a:off x="3112552" y="2308066"/>
            <a:ext cx="511638" cy="276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4CL</a:t>
            </a:r>
            <a:endParaRPr lang="zh-CN" altLang="en-US" sz="1199" b="1" dirty="0">
              <a:solidFill>
                <a:srgbClr val="00B050"/>
              </a:solidFill>
            </a:endParaRPr>
          </a:p>
        </p:txBody>
      </p:sp>
      <p:sp>
        <p:nvSpPr>
          <p:cNvPr id="222" name="矩形 221">
            <a:extLst>
              <a:ext uri="{FF2B5EF4-FFF2-40B4-BE49-F238E27FC236}">
                <a16:creationId xmlns:a16="http://schemas.microsoft.com/office/drawing/2014/main" id="{7E2566B1-F573-495E-A127-5BA7C51E047C}"/>
              </a:ext>
            </a:extLst>
          </p:cNvPr>
          <p:cNvSpPr/>
          <p:nvPr/>
        </p:nvSpPr>
        <p:spPr>
          <a:xfrm>
            <a:off x="4145393" y="2274683"/>
            <a:ext cx="500458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CYP</a:t>
            </a:r>
            <a:endParaRPr lang="zh-CN" altLang="en-US" sz="1199" b="1" dirty="0">
              <a:solidFill>
                <a:srgbClr val="00B050"/>
              </a:solidFill>
            </a:endParaRPr>
          </a:p>
        </p:txBody>
      </p:sp>
      <p:sp>
        <p:nvSpPr>
          <p:cNvPr id="223" name="矩形 222">
            <a:extLst>
              <a:ext uri="{FF2B5EF4-FFF2-40B4-BE49-F238E27FC236}">
                <a16:creationId xmlns:a16="http://schemas.microsoft.com/office/drawing/2014/main" id="{580718F7-9BB4-4BC8-9FCA-59D73FB7EB3D}"/>
              </a:ext>
            </a:extLst>
          </p:cNvPr>
          <p:cNvSpPr/>
          <p:nvPr/>
        </p:nvSpPr>
        <p:spPr>
          <a:xfrm>
            <a:off x="3441180" y="3118328"/>
            <a:ext cx="492443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PAL</a:t>
            </a:r>
          </a:p>
        </p:txBody>
      </p:sp>
      <p:sp>
        <p:nvSpPr>
          <p:cNvPr id="224" name="矩形 223">
            <a:extLst>
              <a:ext uri="{FF2B5EF4-FFF2-40B4-BE49-F238E27FC236}">
                <a16:creationId xmlns:a16="http://schemas.microsoft.com/office/drawing/2014/main" id="{77C67C4B-7968-4BCE-9324-33F19D30A224}"/>
              </a:ext>
            </a:extLst>
          </p:cNvPr>
          <p:cNvSpPr/>
          <p:nvPr/>
        </p:nvSpPr>
        <p:spPr>
          <a:xfrm>
            <a:off x="3466451" y="3813592"/>
            <a:ext cx="492443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PDT</a:t>
            </a:r>
            <a:endParaRPr lang="zh-CN" altLang="en-US" sz="1199" b="1" dirty="0">
              <a:solidFill>
                <a:srgbClr val="00B050"/>
              </a:solidFill>
            </a:endParaRPr>
          </a:p>
        </p:txBody>
      </p:sp>
      <p:sp>
        <p:nvSpPr>
          <p:cNvPr id="225" name="矩形 224">
            <a:extLst>
              <a:ext uri="{FF2B5EF4-FFF2-40B4-BE49-F238E27FC236}">
                <a16:creationId xmlns:a16="http://schemas.microsoft.com/office/drawing/2014/main" id="{340112CA-4E81-4082-91DF-2A0F71B605A2}"/>
              </a:ext>
            </a:extLst>
          </p:cNvPr>
          <p:cNvSpPr/>
          <p:nvPr/>
        </p:nvSpPr>
        <p:spPr>
          <a:xfrm>
            <a:off x="3436461" y="3987423"/>
            <a:ext cx="546945" cy="27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ADT</a:t>
            </a:r>
            <a:r>
              <a:rPr lang="en-US" altLang="zh-CN" sz="1199" b="1" dirty="0">
                <a:latin typeface="Times New Roman" pitchFamily="18" charset="0"/>
              </a:rPr>
              <a:t> </a:t>
            </a:r>
            <a:endParaRPr lang="zh-CN" altLang="en-US" sz="1199" b="1" dirty="0"/>
          </a:p>
        </p:txBody>
      </p:sp>
      <p:sp>
        <p:nvSpPr>
          <p:cNvPr id="226" name="矩形 225">
            <a:extLst>
              <a:ext uri="{FF2B5EF4-FFF2-40B4-BE49-F238E27FC236}">
                <a16:creationId xmlns:a16="http://schemas.microsoft.com/office/drawing/2014/main" id="{4DD5F7E0-7CE4-4A52-935A-34720EDFDE88}"/>
              </a:ext>
            </a:extLst>
          </p:cNvPr>
          <p:cNvSpPr/>
          <p:nvPr/>
        </p:nvSpPr>
        <p:spPr>
          <a:xfrm>
            <a:off x="3128373" y="1614879"/>
            <a:ext cx="600050" cy="276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CYP</a:t>
            </a:r>
            <a:endParaRPr lang="zh-CN" altLang="en-US" sz="1199" b="1" dirty="0">
              <a:solidFill>
                <a:srgbClr val="00B050"/>
              </a:solidFill>
            </a:endParaRPr>
          </a:p>
        </p:txBody>
      </p:sp>
      <p:sp>
        <p:nvSpPr>
          <p:cNvPr id="227" name="矩形 226">
            <a:extLst>
              <a:ext uri="{FF2B5EF4-FFF2-40B4-BE49-F238E27FC236}">
                <a16:creationId xmlns:a16="http://schemas.microsoft.com/office/drawing/2014/main" id="{2B4EB3EF-614B-4957-9A02-259974044308}"/>
              </a:ext>
            </a:extLst>
          </p:cNvPr>
          <p:cNvSpPr/>
          <p:nvPr/>
        </p:nvSpPr>
        <p:spPr>
          <a:xfrm>
            <a:off x="4042875" y="1582219"/>
            <a:ext cx="569298" cy="276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4CL</a:t>
            </a:r>
            <a:endParaRPr lang="zh-CN" altLang="en-US" sz="1199" b="1" dirty="0">
              <a:solidFill>
                <a:srgbClr val="00B050"/>
              </a:solidFill>
            </a:endParaRPr>
          </a:p>
        </p:txBody>
      </p:sp>
      <p:sp>
        <p:nvSpPr>
          <p:cNvPr id="230" name="椭圆 229">
            <a:extLst>
              <a:ext uri="{FF2B5EF4-FFF2-40B4-BE49-F238E27FC236}">
                <a16:creationId xmlns:a16="http://schemas.microsoft.com/office/drawing/2014/main" id="{82267D87-0D96-49BE-A7AF-E723048FF097}"/>
              </a:ext>
            </a:extLst>
          </p:cNvPr>
          <p:cNvSpPr/>
          <p:nvPr/>
        </p:nvSpPr>
        <p:spPr>
          <a:xfrm>
            <a:off x="3765611" y="160631"/>
            <a:ext cx="1697783" cy="40050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39"/>
          </a:p>
        </p:txBody>
      </p:sp>
      <p:cxnSp>
        <p:nvCxnSpPr>
          <p:cNvPr id="149" name="直接箭头连接符 148"/>
          <p:cNvCxnSpPr/>
          <p:nvPr/>
        </p:nvCxnSpPr>
        <p:spPr>
          <a:xfrm rot="5400000" flipH="1" flipV="1">
            <a:off x="3800171" y="1795014"/>
            <a:ext cx="604296" cy="1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箭头连接符 149"/>
          <p:cNvCxnSpPr/>
          <p:nvPr/>
        </p:nvCxnSpPr>
        <p:spPr>
          <a:xfrm rot="5400000" flipH="1" flipV="1">
            <a:off x="2883166" y="1795091"/>
            <a:ext cx="604296" cy="1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箭头连接符 150"/>
          <p:cNvCxnSpPr/>
          <p:nvPr/>
        </p:nvCxnSpPr>
        <p:spPr>
          <a:xfrm rot="5400000" flipH="1" flipV="1">
            <a:off x="3930844" y="2441634"/>
            <a:ext cx="517968" cy="1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接箭头连接符 153"/>
          <p:cNvCxnSpPr/>
          <p:nvPr/>
        </p:nvCxnSpPr>
        <p:spPr>
          <a:xfrm rot="5400000" flipH="1" flipV="1">
            <a:off x="2920340" y="2492187"/>
            <a:ext cx="517968" cy="1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接箭头连接符 154"/>
          <p:cNvCxnSpPr/>
          <p:nvPr/>
        </p:nvCxnSpPr>
        <p:spPr>
          <a:xfrm rot="5400000" flipH="1" flipV="1">
            <a:off x="3129862" y="3263001"/>
            <a:ext cx="733789" cy="1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接箭头连接符 155"/>
          <p:cNvCxnSpPr/>
          <p:nvPr/>
        </p:nvCxnSpPr>
        <p:spPr>
          <a:xfrm rot="5400000" flipH="1" flipV="1">
            <a:off x="3245113" y="4041290"/>
            <a:ext cx="517968" cy="1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接箭头连接符 156"/>
          <p:cNvCxnSpPr/>
          <p:nvPr/>
        </p:nvCxnSpPr>
        <p:spPr>
          <a:xfrm rot="5400000" flipH="1" flipV="1">
            <a:off x="3280937" y="4667462"/>
            <a:ext cx="431640" cy="1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箭头连接符 157"/>
          <p:cNvCxnSpPr/>
          <p:nvPr/>
        </p:nvCxnSpPr>
        <p:spPr>
          <a:xfrm rot="5400000" flipH="1" flipV="1">
            <a:off x="3282565" y="5279926"/>
            <a:ext cx="431640" cy="1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23">
            <a:extLst>
              <a:ext uri="{FF2B5EF4-FFF2-40B4-BE49-F238E27FC236}">
                <a16:creationId xmlns:a16="http://schemas.microsoft.com/office/drawing/2014/main" id="{D3F604F2-0173-475A-BFE3-232A27671789}"/>
              </a:ext>
            </a:extLst>
          </p:cNvPr>
          <p:cNvSpPr txBox="1"/>
          <p:nvPr/>
        </p:nvSpPr>
        <p:spPr>
          <a:xfrm>
            <a:off x="4031575" y="1772644"/>
            <a:ext cx="857269" cy="258307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(M019687)</a:t>
            </a:r>
            <a:endParaRPr lang="zh-CN" altLang="en-US" sz="959" dirty="0">
              <a:latin typeface="Times New Roman" pitchFamily="18" charset="0"/>
            </a:endParaRPr>
          </a:p>
        </p:txBody>
      </p:sp>
      <p:sp>
        <p:nvSpPr>
          <p:cNvPr id="138" name="TextBox 23">
            <a:extLst>
              <a:ext uri="{FF2B5EF4-FFF2-40B4-BE49-F238E27FC236}">
                <a16:creationId xmlns:a16="http://schemas.microsoft.com/office/drawing/2014/main" id="{AEF5DDF7-9E74-4324-8240-842703C85BE5}"/>
              </a:ext>
            </a:extLst>
          </p:cNvPr>
          <p:cNvSpPr txBox="1"/>
          <p:nvPr/>
        </p:nvSpPr>
        <p:spPr>
          <a:xfrm>
            <a:off x="3101735" y="1790693"/>
            <a:ext cx="857269" cy="258307"/>
          </a:xfrm>
          <a:prstGeom prst="rect">
            <a:avLst/>
          </a:prstGeom>
          <a:noFill/>
          <a:ln w="12700">
            <a:noFill/>
          </a:ln>
        </p:spPr>
        <p:txBody>
          <a:bodyPr wrap="square" lIns="109631" tIns="54816" rIns="109631" bIns="54816" rtlCol="0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(M018794)</a:t>
            </a:r>
            <a:endParaRPr lang="zh-CN" altLang="en-US" sz="959" dirty="0">
              <a:latin typeface="Times New Roman" pitchFamily="18" charset="0"/>
            </a:endParaRPr>
          </a:p>
        </p:txBody>
      </p:sp>
      <p:sp>
        <p:nvSpPr>
          <p:cNvPr id="159" name="矩形 158">
            <a:extLst>
              <a:ext uri="{FF2B5EF4-FFF2-40B4-BE49-F238E27FC236}">
                <a16:creationId xmlns:a16="http://schemas.microsoft.com/office/drawing/2014/main" id="{6B3C66D4-6F53-4C0A-88E4-1A3D9C1CBDE7}"/>
              </a:ext>
            </a:extLst>
          </p:cNvPr>
          <p:cNvSpPr/>
          <p:nvPr/>
        </p:nvSpPr>
        <p:spPr>
          <a:xfrm>
            <a:off x="7850801" y="650693"/>
            <a:ext cx="757041" cy="239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(M000974)</a:t>
            </a:r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D956EE50-5747-437E-84BD-218EE958782F}"/>
              </a:ext>
            </a:extLst>
          </p:cNvPr>
          <p:cNvSpPr/>
          <p:nvPr/>
        </p:nvSpPr>
        <p:spPr>
          <a:xfrm>
            <a:off x="8836222" y="727301"/>
            <a:ext cx="823670" cy="239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59" dirty="0">
                <a:latin typeface="Times New Roman" pitchFamily="18" charset="0"/>
              </a:rPr>
              <a:t>(M019697)</a:t>
            </a:r>
          </a:p>
        </p:txBody>
      </p:sp>
      <p:cxnSp>
        <p:nvCxnSpPr>
          <p:cNvPr id="54" name="连接符: 肘形 53">
            <a:extLst>
              <a:ext uri="{FF2B5EF4-FFF2-40B4-BE49-F238E27FC236}">
                <a16:creationId xmlns:a16="http://schemas.microsoft.com/office/drawing/2014/main" id="{C2DCA0F8-3DB3-4DCC-80F5-B4827ECA7675}"/>
              </a:ext>
            </a:extLst>
          </p:cNvPr>
          <p:cNvCxnSpPr>
            <a:cxnSpLocks/>
          </p:cNvCxnSpPr>
          <p:nvPr/>
        </p:nvCxnSpPr>
        <p:spPr>
          <a:xfrm>
            <a:off x="6265921" y="2009674"/>
            <a:ext cx="1641599" cy="219756"/>
          </a:xfrm>
          <a:prstGeom prst="bentConnector3">
            <a:avLst>
              <a:gd name="adj1" fmla="val 26515"/>
            </a:avLst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矩形 175">
            <a:extLst>
              <a:ext uri="{FF2B5EF4-FFF2-40B4-BE49-F238E27FC236}">
                <a16:creationId xmlns:a16="http://schemas.microsoft.com/office/drawing/2014/main" id="{E8E76C99-BFFD-4CB6-AA0C-67CA7A2337F8}"/>
              </a:ext>
            </a:extLst>
          </p:cNvPr>
          <p:cNvSpPr/>
          <p:nvPr/>
        </p:nvSpPr>
        <p:spPr>
          <a:xfrm>
            <a:off x="6711052" y="1989364"/>
            <a:ext cx="560566" cy="276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9" b="1" dirty="0">
                <a:solidFill>
                  <a:srgbClr val="00B050"/>
                </a:solidFill>
                <a:latin typeface="Times New Roman" pitchFamily="18" charset="0"/>
              </a:rPr>
              <a:t>F3H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A082179-BD4E-48C2-BFDC-378B7269CB7A}"/>
              </a:ext>
            </a:extLst>
          </p:cNvPr>
          <p:cNvSpPr txBox="1"/>
          <p:nvPr/>
        </p:nvSpPr>
        <p:spPr>
          <a:xfrm>
            <a:off x="2623437" y="6061718"/>
            <a:ext cx="8588216" cy="350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7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3. Schematic representation of anthocyanins biosynthetic pathway in mulberry fruit.</a:t>
            </a:r>
            <a:endParaRPr lang="zh-CN" altLang="en-US" sz="167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30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>
            <a:extLst>
              <a:ext uri="{FF2B5EF4-FFF2-40B4-BE49-F238E27FC236}">
                <a16:creationId xmlns:a16="http://schemas.microsoft.com/office/drawing/2014/main" id="{91FD4059-05F6-441C-9710-D8054E59B5FD}"/>
              </a:ext>
            </a:extLst>
          </p:cNvPr>
          <p:cNvGrpSpPr/>
          <p:nvPr/>
        </p:nvGrpSpPr>
        <p:grpSpPr>
          <a:xfrm>
            <a:off x="3282466" y="264349"/>
            <a:ext cx="5705417" cy="5544157"/>
            <a:chOff x="2027421" y="511754"/>
            <a:chExt cx="4389591" cy="4585150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66A41C2-0302-4F31-81C2-9648EA5FF052}"/>
                </a:ext>
              </a:extLst>
            </p:cNvPr>
            <p:cNvSpPr txBox="1"/>
            <p:nvPr/>
          </p:nvSpPr>
          <p:spPr>
            <a:xfrm>
              <a:off x="2581509" y="737665"/>
              <a:ext cx="36004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S1</a:t>
              </a:r>
              <a:endParaRPr lang="zh-CN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848C70FB-2154-4126-802E-DB869745847A}"/>
                </a:ext>
              </a:extLst>
            </p:cNvPr>
            <p:cNvSpPr txBox="1"/>
            <p:nvPr/>
          </p:nvSpPr>
          <p:spPr>
            <a:xfrm>
              <a:off x="3079137" y="740464"/>
              <a:ext cx="36004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S2</a:t>
              </a:r>
              <a:endParaRPr lang="zh-CN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46C94E3C-5C09-46B3-88BE-9407939D5302}"/>
                </a:ext>
              </a:extLst>
            </p:cNvPr>
            <p:cNvSpPr txBox="1"/>
            <p:nvPr/>
          </p:nvSpPr>
          <p:spPr>
            <a:xfrm>
              <a:off x="3576765" y="740464"/>
              <a:ext cx="36004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S3</a:t>
              </a:r>
              <a:endParaRPr lang="zh-CN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3CDDEF94-D51F-4B03-8158-1EF6101008E0}"/>
                </a:ext>
              </a:extLst>
            </p:cNvPr>
            <p:cNvSpPr txBox="1"/>
            <p:nvPr/>
          </p:nvSpPr>
          <p:spPr>
            <a:xfrm>
              <a:off x="4080800" y="742580"/>
              <a:ext cx="36004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S1</a:t>
              </a:r>
              <a:endParaRPr lang="zh-CN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845BA5D6-C45A-48A0-86E5-3965DD9472CF}"/>
                </a:ext>
              </a:extLst>
            </p:cNvPr>
            <p:cNvSpPr txBox="1"/>
            <p:nvPr/>
          </p:nvSpPr>
          <p:spPr>
            <a:xfrm>
              <a:off x="4578428" y="738005"/>
              <a:ext cx="36004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S2</a:t>
              </a:r>
              <a:endParaRPr lang="zh-CN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C84C14D0-6574-46A0-BDC1-075ED66AFE05}"/>
                </a:ext>
              </a:extLst>
            </p:cNvPr>
            <p:cNvSpPr txBox="1"/>
            <p:nvPr/>
          </p:nvSpPr>
          <p:spPr>
            <a:xfrm>
              <a:off x="5076056" y="738005"/>
              <a:ext cx="36004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S3</a:t>
              </a:r>
              <a:endParaRPr lang="zh-CN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58212DD6-2E8B-485C-9BCE-DB19B5A5B5BF}"/>
                </a:ext>
              </a:extLst>
            </p:cNvPr>
            <p:cNvCxnSpPr>
              <a:cxnSpLocks/>
            </p:cNvCxnSpPr>
            <p:nvPr/>
          </p:nvCxnSpPr>
          <p:spPr>
            <a:xfrm>
              <a:off x="2680415" y="747276"/>
              <a:ext cx="1080000" cy="27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6461B10B-9E2B-4B09-875A-265620196010}"/>
                </a:ext>
              </a:extLst>
            </p:cNvPr>
            <p:cNvCxnSpPr>
              <a:cxnSpLocks/>
            </p:cNvCxnSpPr>
            <p:nvPr/>
          </p:nvCxnSpPr>
          <p:spPr>
            <a:xfrm>
              <a:off x="4197332" y="744818"/>
              <a:ext cx="1080000" cy="27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A3BC2FFE-0FEE-4496-A6D7-2645D7EFC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27421" y="909040"/>
              <a:ext cx="457143" cy="2114286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12DA95E0-DE2C-40D5-BBE7-E665B2FF87AB}"/>
                </a:ext>
              </a:extLst>
            </p:cNvPr>
            <p:cNvSpPr txBox="1"/>
            <p:nvPr/>
          </p:nvSpPr>
          <p:spPr>
            <a:xfrm>
              <a:off x="3008586" y="520213"/>
              <a:ext cx="48124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 10</a:t>
              </a:r>
              <a:endParaRPr lang="zh-CN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0A0D5A9B-634A-44B6-9F99-A65A8518AE36}"/>
                </a:ext>
              </a:extLst>
            </p:cNvPr>
            <p:cNvSpPr txBox="1"/>
            <p:nvPr/>
          </p:nvSpPr>
          <p:spPr>
            <a:xfrm>
              <a:off x="4445093" y="511754"/>
              <a:ext cx="5857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Baisang</a:t>
              </a:r>
              <a:endParaRPr lang="zh-CN" alt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6612D455-A13A-4802-B34B-3FF34359E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11532" y="934999"/>
              <a:ext cx="2980952" cy="4161905"/>
            </a:xfrm>
            <a:prstGeom prst="rect">
              <a:avLst/>
            </a:prstGeom>
          </p:spPr>
        </p:pic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A2788060-70F1-4841-9A23-DCCD77DDB833}"/>
                </a:ext>
              </a:extLst>
            </p:cNvPr>
            <p:cNvSpPr/>
            <p:nvPr/>
          </p:nvSpPr>
          <p:spPr>
            <a:xfrm>
              <a:off x="5449110" y="945812"/>
              <a:ext cx="9108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MYB (M011278)</a:t>
              </a:r>
              <a:endParaRPr lang="zh-CN" altLang="en-US" dirty="0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8424DFA4-4485-45BA-98E1-ADEA8D1888BF}"/>
                </a:ext>
              </a:extLst>
            </p:cNvPr>
            <p:cNvSpPr/>
            <p:nvPr/>
          </p:nvSpPr>
          <p:spPr>
            <a:xfrm>
              <a:off x="5454030" y="1149830"/>
              <a:ext cx="8547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FLS (M013110)</a:t>
              </a:r>
              <a:endParaRPr lang="zh-CN" altLang="en-US" dirty="0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E4908120-8262-4818-896B-861FDE38E0EC}"/>
                </a:ext>
              </a:extLst>
            </p:cNvPr>
            <p:cNvSpPr/>
            <p:nvPr/>
          </p:nvSpPr>
          <p:spPr>
            <a:xfrm>
              <a:off x="5458950" y="1346474"/>
              <a:ext cx="8707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PDT (M008978)</a:t>
              </a:r>
              <a:endParaRPr lang="zh-CN" altLang="en-US" dirty="0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DBD220A7-C7E9-46AF-9BCB-2A117D20C9B0}"/>
                </a:ext>
              </a:extLst>
            </p:cNvPr>
            <p:cNvSpPr/>
            <p:nvPr/>
          </p:nvSpPr>
          <p:spPr>
            <a:xfrm>
              <a:off x="5458950" y="1560853"/>
              <a:ext cx="8707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PAT (M016616)</a:t>
              </a:r>
              <a:endParaRPr lang="zh-CN" altLang="en-US" dirty="0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69F5F5BC-D987-45AF-AF91-3D822F5C801C}"/>
                </a:ext>
              </a:extLst>
            </p:cNvPr>
            <p:cNvSpPr/>
            <p:nvPr/>
          </p:nvSpPr>
          <p:spPr>
            <a:xfrm>
              <a:off x="5458947" y="1775145"/>
              <a:ext cx="8707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PAL (M024372)</a:t>
              </a:r>
              <a:endParaRPr lang="zh-CN" altLang="en-US" dirty="0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F04A9767-5972-4199-A0CA-3089029282CF}"/>
                </a:ext>
              </a:extLst>
            </p:cNvPr>
            <p:cNvSpPr/>
            <p:nvPr/>
          </p:nvSpPr>
          <p:spPr>
            <a:xfrm>
              <a:off x="5456493" y="1979163"/>
              <a:ext cx="9444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UFGT (M019697)</a:t>
              </a:r>
              <a:endParaRPr lang="zh-CN" altLang="en-US" dirty="0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6A2F97F4-951D-43BC-B78F-464D17C88B4D}"/>
                </a:ext>
              </a:extLst>
            </p:cNvPr>
            <p:cNvSpPr/>
            <p:nvPr/>
          </p:nvSpPr>
          <p:spPr>
            <a:xfrm>
              <a:off x="5456492" y="2186803"/>
              <a:ext cx="9108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MYB (M022975)</a:t>
              </a:r>
              <a:endParaRPr lang="zh-CN" altLang="en-US" dirty="0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3C6F2BE0-5C4B-4E5A-97F3-14C7AA60EF3E}"/>
                </a:ext>
              </a:extLst>
            </p:cNvPr>
            <p:cNvSpPr/>
            <p:nvPr/>
          </p:nvSpPr>
          <p:spPr>
            <a:xfrm>
              <a:off x="5456493" y="2395453"/>
              <a:ext cx="9605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UGAT (M016781)</a:t>
              </a:r>
              <a:endParaRPr lang="zh-CN" altLang="en-US" dirty="0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A10A14EE-B1AB-4269-85D4-579E8537EA41}"/>
                </a:ext>
              </a:extLst>
            </p:cNvPr>
            <p:cNvSpPr/>
            <p:nvPr/>
          </p:nvSpPr>
          <p:spPr>
            <a:xfrm>
              <a:off x="5458947" y="2614944"/>
              <a:ext cx="93807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err="1">
                  <a:solidFill>
                    <a:prstClr val="black"/>
                  </a:solidFill>
                  <a:latin typeface="Times New Roman" pitchFamily="18" charset="0"/>
                </a:rPr>
                <a:t>bHLH</a:t>
              </a:r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 (M026077)</a:t>
              </a:r>
              <a:endParaRPr lang="zh-CN" altLang="en-US" dirty="0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E93AD21B-EA6D-41F0-A849-CA259272BC8E}"/>
                </a:ext>
              </a:extLst>
            </p:cNvPr>
            <p:cNvSpPr/>
            <p:nvPr/>
          </p:nvSpPr>
          <p:spPr>
            <a:xfrm>
              <a:off x="5458947" y="2820127"/>
              <a:ext cx="93807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err="1">
                  <a:solidFill>
                    <a:prstClr val="black"/>
                  </a:solidFill>
                  <a:latin typeface="Times New Roman" pitchFamily="18" charset="0"/>
                </a:rPr>
                <a:t>bHLH</a:t>
              </a:r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 (M022662)</a:t>
              </a:r>
              <a:endParaRPr lang="zh-CN" altLang="en-US" dirty="0"/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9E76E3AC-9DC7-4C44-8332-C5A8ECECC774}"/>
                </a:ext>
              </a:extLst>
            </p:cNvPr>
            <p:cNvSpPr/>
            <p:nvPr/>
          </p:nvSpPr>
          <p:spPr>
            <a:xfrm>
              <a:off x="5458947" y="3028777"/>
              <a:ext cx="85311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CHI (M017264)</a:t>
              </a:r>
              <a:endParaRPr lang="zh-CN" altLang="en-US" dirty="0"/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93EFE4B9-4EC6-4C84-BBC4-096262926B32}"/>
                </a:ext>
              </a:extLst>
            </p:cNvPr>
            <p:cNvSpPr/>
            <p:nvPr/>
          </p:nvSpPr>
          <p:spPr>
            <a:xfrm>
              <a:off x="5458947" y="3237427"/>
              <a:ext cx="91082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MYB (M019093)</a:t>
              </a:r>
              <a:endParaRPr lang="zh-CN" altLang="en-US" dirty="0"/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520813C0-DF5C-4BFA-B984-FF4323AAD833}"/>
                </a:ext>
              </a:extLst>
            </p:cNvPr>
            <p:cNvSpPr/>
            <p:nvPr/>
          </p:nvSpPr>
          <p:spPr>
            <a:xfrm>
              <a:off x="5458947" y="3438703"/>
              <a:ext cx="87716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CHS (M017929)</a:t>
              </a:r>
              <a:endParaRPr lang="zh-CN" altLang="en-US" dirty="0"/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8E273A09-1B9F-41BD-8DA8-C7375ED3EA47}"/>
                </a:ext>
              </a:extLst>
            </p:cNvPr>
            <p:cNvSpPr/>
            <p:nvPr/>
          </p:nvSpPr>
          <p:spPr>
            <a:xfrm>
              <a:off x="5458947" y="3654727"/>
              <a:ext cx="83708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CM (M020959)</a:t>
              </a:r>
              <a:endParaRPr lang="zh-CN" altLang="en-US" dirty="0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FE921547-0A65-4543-9F37-B52F7A6BA850}"/>
                </a:ext>
              </a:extLst>
            </p:cNvPr>
            <p:cNvSpPr/>
            <p:nvPr/>
          </p:nvSpPr>
          <p:spPr>
            <a:xfrm>
              <a:off x="5458947" y="3865109"/>
              <a:ext cx="87716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CYP (M018794)</a:t>
              </a:r>
              <a:endParaRPr lang="zh-CN" altLang="en-US" dirty="0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460D6969-AD28-4466-A76A-5C10A389C471}"/>
                </a:ext>
              </a:extLst>
            </p:cNvPr>
            <p:cNvSpPr/>
            <p:nvPr/>
          </p:nvSpPr>
          <p:spPr>
            <a:xfrm>
              <a:off x="5458947" y="4072027"/>
              <a:ext cx="8595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4CL (M019687)</a:t>
              </a:r>
              <a:endParaRPr lang="zh-CN" altLang="en-US" dirty="0"/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A83DBB0A-6970-4429-988E-FDD5F63F3ABD}"/>
                </a:ext>
              </a:extLst>
            </p:cNvPr>
            <p:cNvSpPr/>
            <p:nvPr/>
          </p:nvSpPr>
          <p:spPr>
            <a:xfrm>
              <a:off x="5458947" y="4280677"/>
              <a:ext cx="89319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F3’H (M004711)</a:t>
              </a:r>
              <a:endParaRPr lang="zh-CN" altLang="en-US" dirty="0"/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9190CE33-7266-4D15-AA92-9A929675FFF3}"/>
                </a:ext>
              </a:extLst>
            </p:cNvPr>
            <p:cNvSpPr/>
            <p:nvPr/>
          </p:nvSpPr>
          <p:spPr>
            <a:xfrm>
              <a:off x="5458947" y="4475731"/>
              <a:ext cx="8595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F3H (M026681)</a:t>
              </a:r>
              <a:endParaRPr lang="zh-CN" altLang="en-US" dirty="0"/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7F442FFF-854F-4AE2-AF7A-35D132395F6C}"/>
                </a:ext>
              </a:extLst>
            </p:cNvPr>
            <p:cNvSpPr/>
            <p:nvPr/>
          </p:nvSpPr>
          <p:spPr>
            <a:xfrm>
              <a:off x="5458947" y="4682783"/>
              <a:ext cx="87716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DFR (M000974)</a:t>
              </a:r>
              <a:endParaRPr lang="zh-CN" altLang="en-US" dirty="0"/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E9FFBC3A-519F-40AF-B832-91C1149DDD72}"/>
                </a:ext>
              </a:extLst>
            </p:cNvPr>
            <p:cNvSpPr/>
            <p:nvPr/>
          </p:nvSpPr>
          <p:spPr>
            <a:xfrm>
              <a:off x="5458947" y="4878417"/>
              <a:ext cx="88197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Times New Roman" pitchFamily="18" charset="0"/>
                </a:rPr>
                <a:t>ANS (M023151)</a:t>
              </a:r>
              <a:endParaRPr lang="zh-CN" altLang="en-US" dirty="0"/>
            </a:p>
          </p:txBody>
        </p:sp>
      </p:grpSp>
      <p:sp>
        <p:nvSpPr>
          <p:cNvPr id="72" name="文本框 71">
            <a:extLst>
              <a:ext uri="{FF2B5EF4-FFF2-40B4-BE49-F238E27FC236}">
                <a16:creationId xmlns:a16="http://schemas.microsoft.com/office/drawing/2014/main" id="{AFC430B2-575B-4326-B5C7-61D62B79AE53}"/>
              </a:ext>
            </a:extLst>
          </p:cNvPr>
          <p:cNvSpPr txBox="1"/>
          <p:nvPr/>
        </p:nvSpPr>
        <p:spPr>
          <a:xfrm>
            <a:off x="1506582" y="5937092"/>
            <a:ext cx="8529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4. Expression level of 15 core genes and 5 transcription factors in anthocyanins biosynthetic pathway of mulberry fruit.</a:t>
            </a:r>
            <a:r>
              <a: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 indicates the gene expression level from higher expression (red) to lower expression (blue). Color square indicates Da10 and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Biasang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varieties at developmental stage S1, S2 and S3.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88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356F522-CC33-4F06-84E3-3724F0F721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061" y="269838"/>
            <a:ext cx="8021877" cy="558455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3E1646B8-0D19-4FFC-BCC0-4BCE448DA627}"/>
              </a:ext>
            </a:extLst>
          </p:cNvPr>
          <p:cNvSpPr/>
          <p:nvPr/>
        </p:nvSpPr>
        <p:spPr>
          <a:xfrm>
            <a:off x="2490437" y="5297269"/>
            <a:ext cx="6831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Figure 5. 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Expression validation of core genes and transcription factors by qPCR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723148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CA6AB47B-0A57-470E-B220-C3061327D15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27200" y="1095678"/>
          <a:ext cx="7669808" cy="4709974"/>
        </p:xfrm>
        <a:graphic>
          <a:graphicData uri="http://schemas.openxmlformats.org/drawingml/2006/table">
            <a:tbl>
              <a:tblPr firstRow="1" firstCol="1" bandRow="1"/>
              <a:tblGrid>
                <a:gridCol w="914667">
                  <a:extLst>
                    <a:ext uri="{9D8B030D-6E8A-4147-A177-3AD203B41FA5}">
                      <a16:colId xmlns:a16="http://schemas.microsoft.com/office/drawing/2014/main" val="2552437594"/>
                    </a:ext>
                  </a:extLst>
                </a:gridCol>
                <a:gridCol w="897951">
                  <a:extLst>
                    <a:ext uri="{9D8B030D-6E8A-4147-A177-3AD203B41FA5}">
                      <a16:colId xmlns:a16="http://schemas.microsoft.com/office/drawing/2014/main" val="2349344500"/>
                    </a:ext>
                  </a:extLst>
                </a:gridCol>
                <a:gridCol w="933363">
                  <a:extLst>
                    <a:ext uri="{9D8B030D-6E8A-4147-A177-3AD203B41FA5}">
                      <a16:colId xmlns:a16="http://schemas.microsoft.com/office/drawing/2014/main" val="347438382"/>
                    </a:ext>
                  </a:extLst>
                </a:gridCol>
                <a:gridCol w="1515024">
                  <a:extLst>
                    <a:ext uri="{9D8B030D-6E8A-4147-A177-3AD203B41FA5}">
                      <a16:colId xmlns:a16="http://schemas.microsoft.com/office/drawing/2014/main" val="2150810520"/>
                    </a:ext>
                  </a:extLst>
                </a:gridCol>
                <a:gridCol w="1217429">
                  <a:extLst>
                    <a:ext uri="{9D8B030D-6E8A-4147-A177-3AD203B41FA5}">
                      <a16:colId xmlns:a16="http://schemas.microsoft.com/office/drawing/2014/main" val="4207993528"/>
                    </a:ext>
                  </a:extLst>
                </a:gridCol>
                <a:gridCol w="1109214">
                  <a:extLst>
                    <a:ext uri="{9D8B030D-6E8A-4147-A177-3AD203B41FA5}">
                      <a16:colId xmlns:a16="http://schemas.microsoft.com/office/drawing/2014/main" val="1022663255"/>
                    </a:ext>
                  </a:extLst>
                </a:gridCol>
                <a:gridCol w="1082160">
                  <a:extLst>
                    <a:ext uri="{9D8B030D-6E8A-4147-A177-3AD203B41FA5}">
                      <a16:colId xmlns:a16="http://schemas.microsoft.com/office/drawing/2014/main" val="2520287198"/>
                    </a:ext>
                  </a:extLst>
                </a:gridCol>
              </a:tblGrid>
              <a:tr h="71811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Sample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No. of Reads (×10</a:t>
                      </a:r>
                      <a:r>
                        <a:rPr lang="en-US" sz="1200" b="1" kern="100" baseline="300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Unique Mapped Reads (×10</a:t>
                      </a:r>
                      <a:r>
                        <a:rPr lang="en-US" sz="1200" b="1" kern="100" baseline="300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No. of Mapped Reads (×10</a:t>
                      </a:r>
                      <a:r>
                        <a:rPr lang="en-US" sz="1200" b="1" kern="100" baseline="300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Mapping Ratio (%)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All Gene Number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187279"/>
                  </a:ext>
                </a:extLst>
              </a:tr>
              <a:tr h="221770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Da10-1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Da10-1-1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38.72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25.78(66.59%)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26.57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68.62%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19080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461989"/>
                  </a:ext>
                </a:extLst>
              </a:tr>
              <a:tr h="2217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Da10-1-2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42.24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27.93(66.12%)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28.77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68.12%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19138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688829"/>
                  </a:ext>
                </a:extLst>
              </a:tr>
              <a:tr h="2217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Da10-1-3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41.28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27.51(66.65%)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28.35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68.68%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19061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6174579"/>
                  </a:ext>
                </a:extLst>
              </a:tr>
              <a:tr h="221770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Da10-2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Da10-2-1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44.82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29.44(65.68%)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30.41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67.87%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18194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5184339"/>
                  </a:ext>
                </a:extLst>
              </a:tr>
              <a:tr h="2217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Da10-2-2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55.87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36.19(64.78%)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37.43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67.01%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18389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5056192"/>
                  </a:ext>
                </a:extLst>
              </a:tr>
              <a:tr h="2217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Da10-2-3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43.51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28.53(65.59%)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29.49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67.80%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18099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536033"/>
                  </a:ext>
                </a:extLst>
              </a:tr>
              <a:tr h="221770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Da10-3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Da10-3-1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50.06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32.42(64.77%)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33.74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67.41%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17156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801258"/>
                  </a:ext>
                </a:extLst>
              </a:tr>
              <a:tr h="2217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Da10-3-2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41.68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26.88(64.48%)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27.99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67.17%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16806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8166909"/>
                  </a:ext>
                </a:extLst>
              </a:tr>
              <a:tr h="2217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Da10-3-3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44.98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29.21(64.96%)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30.42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67.64%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16848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635391"/>
                  </a:ext>
                </a:extLst>
              </a:tr>
              <a:tr h="221770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Baisang-1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Baisang-1-1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41.54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26.85(64.65%)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27.74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66.78%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18950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66056"/>
                  </a:ext>
                </a:extLst>
              </a:tr>
              <a:tr h="2217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Baisang-1-2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34.58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22.55(65.22%)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23.29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67.36%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18924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9628004"/>
                  </a:ext>
                </a:extLst>
              </a:tr>
              <a:tr h="2217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Baisang-1-3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39.77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25.84(64.98%)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26.68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67.10%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18940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237815"/>
                  </a:ext>
                </a:extLst>
              </a:tr>
              <a:tr h="221770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Baisang-2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Baisang-2-1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33.97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22.03(64.86%)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22.72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66.90%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18433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3724725"/>
                  </a:ext>
                </a:extLst>
              </a:tr>
              <a:tr h="2217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Baisang-2-2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36.28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23.35(64.37%)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24.07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66.35%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18388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543646"/>
                  </a:ext>
                </a:extLst>
              </a:tr>
              <a:tr h="2217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Baisang-2-3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37.50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24.20(64.52%)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24.94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66.51%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18378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048159"/>
                  </a:ext>
                </a:extLst>
              </a:tr>
              <a:tr h="221770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Baisang-3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Baisang-3-1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41.97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27.45(65.41%)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28.25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67.31%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17457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2348641"/>
                  </a:ext>
                </a:extLst>
              </a:tr>
              <a:tr h="2217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Baisang-3-2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73.93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47.43(64.16%)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48.81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66.03%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18367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248487"/>
                  </a:ext>
                </a:extLst>
              </a:tr>
              <a:tr h="2217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Baisang-3-3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33.52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21.80(65.02%)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22.41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66.88%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17438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6328" marR="4632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301497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0E328354-9D3B-436A-B8A8-5A33703DCE2D}"/>
              </a:ext>
            </a:extLst>
          </p:cNvPr>
          <p:cNvSpPr/>
          <p:nvPr/>
        </p:nvSpPr>
        <p:spPr>
          <a:xfrm>
            <a:off x="2410174" y="716803"/>
            <a:ext cx="7448349" cy="279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16" b="1" dirty="0">
                <a:latin typeface="Times New Roman" panose="02020603050405020304" pitchFamily="18" charset="0"/>
                <a:ea typeface="宋体" panose="02010600030101010101" pitchFamily="2" charset="-122"/>
              </a:rPr>
              <a:t>Table S1. Transcriptome sequence numbers of mapped reads from the  two mulberry genotypes at three stages. </a:t>
            </a:r>
            <a:endParaRPr lang="zh-CN" altLang="en-US" sz="1216" dirty="0"/>
          </a:p>
        </p:txBody>
      </p:sp>
    </p:spTree>
    <p:extLst>
      <p:ext uri="{BB962C8B-B14F-4D97-AF65-F5344CB8AC3E}">
        <p14:creationId xmlns:p14="http://schemas.microsoft.com/office/powerpoint/2010/main" val="2224966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DE839C9E-0920-4529-83FB-F0E55DE10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986928"/>
              </p:ext>
            </p:extLst>
          </p:nvPr>
        </p:nvGraphicFramePr>
        <p:xfrm>
          <a:off x="4742446" y="367218"/>
          <a:ext cx="3542909" cy="7023819"/>
        </p:xfrm>
        <a:graphic>
          <a:graphicData uri="http://schemas.openxmlformats.org/drawingml/2006/table">
            <a:tbl>
              <a:tblPr firstRow="1" firstCol="1" bandRow="1"/>
              <a:tblGrid>
                <a:gridCol w="1437817">
                  <a:extLst>
                    <a:ext uri="{9D8B030D-6E8A-4147-A177-3AD203B41FA5}">
                      <a16:colId xmlns:a16="http://schemas.microsoft.com/office/drawing/2014/main" val="4102598442"/>
                    </a:ext>
                  </a:extLst>
                </a:gridCol>
                <a:gridCol w="529103">
                  <a:extLst>
                    <a:ext uri="{9D8B030D-6E8A-4147-A177-3AD203B41FA5}">
                      <a16:colId xmlns:a16="http://schemas.microsoft.com/office/drawing/2014/main" val="1401365277"/>
                    </a:ext>
                  </a:extLst>
                </a:gridCol>
                <a:gridCol w="1575989">
                  <a:extLst>
                    <a:ext uri="{9D8B030D-6E8A-4147-A177-3AD203B41FA5}">
                      <a16:colId xmlns:a16="http://schemas.microsoft.com/office/drawing/2014/main" val="4208132441"/>
                    </a:ext>
                  </a:extLst>
                </a:gridCol>
              </a:tblGrid>
              <a:tr h="130454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7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</a:t>
                      </a:r>
                      <a:r>
                        <a:rPr lang="en-US" sz="7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Gene_ID</a:t>
                      </a:r>
                      <a:r>
                        <a:rPr lang="en-US" sz="7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zh-CN" sz="7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7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Sequence (5'--3')</a:t>
                      </a:r>
                      <a:endParaRPr lang="zh-CN" sz="7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404365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Morus010170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AGGGCGGATTGAGGAAAGGA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3349547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GCTGACGAAAGGGAAGTAAGG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797219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CM-Morus020959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CGCTTCAAATCCAAGACCCAC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913080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TCATCCGTCCTATCCTTCGTC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664355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PAT-Morus016616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CGTCGCTTGTCTCGGTTTC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1899930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GCCGTGGCTTGGTCAGTTA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991139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PDT-Morus008978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ACCGCTAATCCAGCCGAAG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8713237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CCGATGCCGTTTGGGAAG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862233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PAL-Morus024372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AACACGAGCACCTCAATCTTC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8738335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CCCAACTCCTCCCTCACAA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5525985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4CL-Morus019687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TGGCGAAGAACCCGAAGG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683158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GCCTTGTCATCGTTCAAATACC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940603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CYP-Morus018794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CCGTCCCTTTCTTCACCAAC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500971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GCCTCCTCAAAACGATGCC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224807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CHS-Morus017929</a:t>
                      </a:r>
                      <a:endParaRPr lang="zh-CN" sz="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GCGTGTGTAGTGTTCATTTTGG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9705352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CGAGTCCTTCTCCTGTGGTCT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893323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CHI-Morus017264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CGGTAAGTGGAAGGGGAAGT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055406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GTGGGCGATTGTGTGAAGAG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877643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F3’H-Morus004711</a:t>
                      </a:r>
                      <a:endParaRPr lang="zh-CN" sz="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TGAAATCAACGGCTACCACA</a:t>
                      </a:r>
                      <a:endParaRPr lang="zh-CN" sz="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578533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TCATACCCGCACAAATCCTAC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753298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F3H-Morus026681</a:t>
                      </a:r>
                      <a:endParaRPr lang="zh-CN" sz="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TCCCAAAACTCTCACGGCTC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9402192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GGAAGATACCCCAGTCCTCAC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121505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DFR-Morus000974</a:t>
                      </a:r>
                      <a:endParaRPr lang="zh-CN" sz="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CTGTAAAGATGACTGGATGGATGT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906294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AATCACGAGCGTTGGAATAATAG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8123170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ANS-Morus023151</a:t>
                      </a:r>
                      <a:endParaRPr lang="zh-CN" sz="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GGCTTGCGACCACCATACTT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2257225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GTTGAGGGCATCTCGGGTAG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310600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FLS-Morus013110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TCCCTCTCGCATCAACTACC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0331533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CTGAACACCTTATCCGCCAC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060714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UFGT-Morus019697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AGACGGGGAGGGAGGTTAG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9787991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TGAGCGGATAGAGAACAAGGC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038700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bHLH-Morus022662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GCGTGCCTTACAAGAACTCATAC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215870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GGGGGAACTGAAACATAGGATAG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820029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bHLH-Morus026077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ATGGAGAGCCAACACAAGAGAG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859805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TTGAAGCGTTTTGAGCCGT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2126164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MYB-Morus019093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GCAGCAAGGTGGGGATAAAG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9551944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GGGCGAAGGTAGTTCATCCAG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5783000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MYB-Morus022975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ATTACATTCACAAACACGGCGA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3711019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ACAACTTTTACCGCACCGAA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518576"/>
                  </a:ext>
                </a:extLst>
              </a:tr>
              <a:tr h="156996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MYB-Morus011278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AAGTTGAGGAGGCAGCAGAG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9540465"/>
                  </a:ext>
                </a:extLst>
              </a:tr>
              <a:tr h="15699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zh-CN" sz="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CTTGACCAGCCGTAGCACC</a:t>
                      </a:r>
                      <a:endParaRPr lang="zh-CN" sz="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938" marR="69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2269252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E558800C-C732-4516-AC2C-7E71BEB862A5}"/>
              </a:ext>
            </a:extLst>
          </p:cNvPr>
          <p:cNvSpPr/>
          <p:nvPr/>
        </p:nvSpPr>
        <p:spPr>
          <a:xfrm>
            <a:off x="4742448" y="80479"/>
            <a:ext cx="2433011" cy="32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50019" algn="just">
              <a:lnSpc>
                <a:spcPct val="200000"/>
              </a:lnSpc>
            </a:pPr>
            <a:r>
              <a:rPr lang="en-US" altLang="zh-CN" sz="9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Table S2. Primers used for </a:t>
            </a:r>
            <a:r>
              <a:rPr lang="en-US" altLang="zh-CN" sz="900" b="1" kern="1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qRT</a:t>
            </a:r>
            <a:r>
              <a:rPr lang="en-US" altLang="zh-CN" sz="900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-PCR</a:t>
            </a:r>
            <a:endParaRPr lang="zh-CN" altLang="zh-CN" sz="900"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1908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AED10C6-A4C6-4528-A6A2-1842BE160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279" y="86134"/>
            <a:ext cx="2896444" cy="347110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8DB4ADF-7541-4FCF-B05D-65AFCA177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007" y="8075"/>
            <a:ext cx="6540505" cy="347110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FEB9CA6-8A3D-42CF-AEDC-2EE07CCCF3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135" y="3610983"/>
            <a:ext cx="6072139" cy="324701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095B9F-F3D1-4093-A3B0-6DBA42F657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014" y="3515420"/>
            <a:ext cx="2761224" cy="334258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58FBE1B5-475D-4994-8944-0ED628B65AB9}"/>
              </a:ext>
            </a:extLst>
          </p:cNvPr>
          <p:cNvSpPr/>
          <p:nvPr/>
        </p:nvSpPr>
        <p:spPr>
          <a:xfrm>
            <a:off x="0" y="872916"/>
            <a:ext cx="2207941" cy="2002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Figure S1. Biosynthesis pathway in mulberry fruit. 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</a:rPr>
              <a:t>a. Phenylalanine, tyrosine and tryptophan biosynthesis. 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</a:rPr>
              <a:t>b. Phenylpropanoid biosynthesis. 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</a:rPr>
              <a:t>c. Flavonoid biosynthesis. 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</a:rPr>
              <a:t>d. Anthocyanin biosynthesis.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39159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1160</Words>
  <Application>Microsoft Office PowerPoint</Application>
  <PresentationFormat>宽屏</PresentationFormat>
  <Paragraphs>531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等线</vt:lpstr>
      <vt:lpstr>等线 Light</vt:lpstr>
      <vt:lpstr>宋体</vt:lpstr>
      <vt:lpstr>Arial</vt:lpstr>
      <vt:lpstr>Calibri</vt:lpstr>
      <vt:lpstr>Symbol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Security Mail</dc:creator>
  <cp:lastModifiedBy>Security Mail</cp:lastModifiedBy>
  <cp:revision>10</cp:revision>
  <dcterms:created xsi:type="dcterms:W3CDTF">2019-11-26T03:18:57Z</dcterms:created>
  <dcterms:modified xsi:type="dcterms:W3CDTF">2020-01-14T01:40:29Z</dcterms:modified>
</cp:coreProperties>
</file>